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4.jpg" ContentType="image/jpg"/>
  <Override PartName="/ppt/media/image6.jpg" ContentType="image/jpg"/>
  <Override PartName="/ppt/media/image7.jpg" ContentType="image/jpg"/>
  <Override PartName="/ppt/notesSlides/notesSlide1.xml" ContentType="application/vnd.openxmlformats-officedocument.presentationml.notesSlide+xml"/>
  <Override PartName="/ppt/media/image23.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91" r:id="rId3"/>
    <p:sldId id="257" r:id="rId4"/>
    <p:sldId id="279" r:id="rId5"/>
    <p:sldId id="278" r:id="rId6"/>
    <p:sldId id="258" r:id="rId7"/>
    <p:sldId id="280" r:id="rId8"/>
    <p:sldId id="281" r:id="rId9"/>
    <p:sldId id="259" r:id="rId10"/>
    <p:sldId id="260" r:id="rId11"/>
    <p:sldId id="282" r:id="rId12"/>
    <p:sldId id="283" r:id="rId13"/>
    <p:sldId id="284" r:id="rId14"/>
    <p:sldId id="285" r:id="rId15"/>
    <p:sldId id="261" r:id="rId16"/>
    <p:sldId id="272" r:id="rId17"/>
    <p:sldId id="262" r:id="rId18"/>
    <p:sldId id="273" r:id="rId19"/>
    <p:sldId id="271" r:id="rId20"/>
    <p:sldId id="263" r:id="rId21"/>
    <p:sldId id="264" r:id="rId22"/>
    <p:sldId id="274" r:id="rId23"/>
    <p:sldId id="275" r:id="rId24"/>
    <p:sldId id="287" r:id="rId25"/>
    <p:sldId id="288" r:id="rId26"/>
    <p:sldId id="276" r:id="rId27"/>
    <p:sldId id="289" r:id="rId28"/>
    <p:sldId id="290" r:id="rId29"/>
    <p:sldId id="292" r:id="rId30"/>
    <p:sldId id="293" r:id="rId31"/>
    <p:sldId id="294" r:id="rId32"/>
    <p:sldId id="295" r:id="rId33"/>
    <p:sldId id="267" r:id="rId34"/>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93" d="100"/>
          <a:sy n="93" d="100"/>
        </p:scale>
        <p:origin x="642" y="9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B6FA0665-32C3-42A6-A60D-F890CEE388C6}" type="datetimeFigureOut">
              <a:rPr lang="en-IN" smtClean="0"/>
              <a:t>30-06-2024</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0A20C7D8-6F2C-4567-A3D4-33422D857EB4}" type="slidenum">
              <a:rPr lang="en-IN" smtClean="0"/>
              <a:t>‹#›</a:t>
            </a:fld>
            <a:endParaRPr lang="en-IN"/>
          </a:p>
        </p:txBody>
      </p:sp>
    </p:spTree>
    <p:extLst>
      <p:ext uri="{BB962C8B-B14F-4D97-AF65-F5344CB8AC3E}">
        <p14:creationId xmlns:p14="http://schemas.microsoft.com/office/powerpoint/2010/main" val="1923199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A20C7D8-6F2C-4567-A3D4-33422D857EB4}" type="slidenum">
              <a:rPr lang="en-IN" smtClean="0"/>
              <a:t>13</a:t>
            </a:fld>
            <a:endParaRPr lang="en-IN"/>
          </a:p>
        </p:txBody>
      </p:sp>
    </p:spTree>
    <p:extLst>
      <p:ext uri="{BB962C8B-B14F-4D97-AF65-F5344CB8AC3E}">
        <p14:creationId xmlns:p14="http://schemas.microsoft.com/office/powerpoint/2010/main" val="244491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3000" b="1" i="0">
                <a:solidFill>
                  <a:srgbClr val="1A1A1A"/>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1A9988"/>
          </a:solidFill>
        </p:spPr>
        <p:txBody>
          <a:bodyPr wrap="square" lIns="0" tIns="0" rIns="0" bIns="0" rtlCol="0"/>
          <a:lstStyle/>
          <a:p>
            <a:endParaRPr/>
          </a:p>
        </p:txBody>
      </p:sp>
      <p:sp>
        <p:nvSpPr>
          <p:cNvPr id="17" name="bg object 17"/>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6434"/>
            <a:ext cx="4496435" cy="482600"/>
          </a:xfrm>
          <a:prstGeom prst="rect">
            <a:avLst/>
          </a:prstGeom>
        </p:spPr>
        <p:txBody>
          <a:bodyPr wrap="square" lIns="0" tIns="0" rIns="0" bIns="0">
            <a:spAutoFit/>
          </a:bodyPr>
          <a:lstStyle>
            <a:lvl1pPr>
              <a:defRPr sz="30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800675" y="1428401"/>
            <a:ext cx="7542649" cy="2540000"/>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6/30/2024</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sign-language.ai4bharat.org/#/dictionary"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25000"/>
            <a:lum/>
          </a:blip>
          <a:srcRect/>
          <a:stretch>
            <a:fillRect t="-17000" b="-17000"/>
          </a:stretch>
        </a:blipFill>
        <a:effectLst/>
      </p:bgPr>
    </p:bg>
    <p:spTree>
      <p:nvGrpSpPr>
        <p:cNvPr id="1" name=""/>
        <p:cNvGrpSpPr/>
        <p:nvPr/>
      </p:nvGrpSpPr>
      <p:grpSpPr>
        <a:xfrm>
          <a:off x="0" y="0"/>
          <a:ext cx="0" cy="0"/>
          <a:chOff x="0" y="0"/>
          <a:chExt cx="0" cy="0"/>
        </a:xfrm>
      </p:grpSpPr>
      <p:sp>
        <p:nvSpPr>
          <p:cNvPr id="8" name="object 8"/>
          <p:cNvSpPr txBox="1"/>
          <p:nvPr/>
        </p:nvSpPr>
        <p:spPr>
          <a:xfrm>
            <a:off x="685800" y="111590"/>
            <a:ext cx="7960525" cy="1102866"/>
          </a:xfrm>
          <a:prstGeom prst="rect">
            <a:avLst/>
          </a:prstGeom>
        </p:spPr>
        <p:txBody>
          <a:bodyPr vert="horz" wrap="square" lIns="0" tIns="12700" rIns="0" bIns="0" rtlCol="0">
            <a:spAutoFit/>
          </a:bodyPr>
          <a:lstStyle/>
          <a:p>
            <a:pPr marL="12700" marR="5080">
              <a:lnSpc>
                <a:spcPct val="100000"/>
              </a:lnSpc>
              <a:spcBef>
                <a:spcPts val="100"/>
              </a:spcBef>
            </a:pPr>
            <a:r>
              <a:rPr lang="en-IN" sz="2800" b="1" spc="80" dirty="0" smtClean="0">
                <a:solidFill>
                  <a:srgbClr val="1A1A1A"/>
                </a:solidFill>
                <a:latin typeface="Trebuchet MS"/>
                <a:cs typeface="Trebuchet MS"/>
              </a:rPr>
              <a:t>College of Technology, GBPUA&amp;T, Pantnagar</a:t>
            </a:r>
          </a:p>
          <a:p>
            <a:pPr marL="12700" marR="5080" algn="ctr">
              <a:lnSpc>
                <a:spcPct val="150000"/>
              </a:lnSpc>
              <a:spcBef>
                <a:spcPts val="100"/>
              </a:spcBef>
            </a:pPr>
            <a:r>
              <a:rPr lang="en-IN" sz="2800" b="1" spc="80" dirty="0" smtClean="0">
                <a:solidFill>
                  <a:srgbClr val="1A1A1A"/>
                </a:solidFill>
                <a:latin typeface="Trebuchet MS"/>
                <a:cs typeface="Trebuchet MS"/>
              </a:rPr>
              <a:t>Department of Computer Engineering</a:t>
            </a:r>
            <a:endParaRPr sz="2800" dirty="0">
              <a:latin typeface="Trebuchet MS"/>
              <a:cs typeface="Trebuchet MS"/>
            </a:endParaRPr>
          </a:p>
        </p:txBody>
      </p:sp>
      <p:sp>
        <p:nvSpPr>
          <p:cNvPr id="6" name="Rectangle 5"/>
          <p:cNvSpPr/>
          <p:nvPr/>
        </p:nvSpPr>
        <p:spPr>
          <a:xfrm>
            <a:off x="3254973" y="1369373"/>
            <a:ext cx="263405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lgn="ctr"/>
            <a:r>
              <a:rPr lang="en-IN" dirty="0" smtClean="0"/>
              <a:t>Course : Project (TCT-495)</a:t>
            </a:r>
            <a:endParaRPr lang="en-IN" dirty="0"/>
          </a:p>
        </p:txBody>
      </p:sp>
      <p:sp>
        <p:nvSpPr>
          <p:cNvPr id="7" name="Rectangle 6"/>
          <p:cNvSpPr/>
          <p:nvPr/>
        </p:nvSpPr>
        <p:spPr>
          <a:xfrm>
            <a:off x="2786896" y="1893622"/>
            <a:ext cx="3570208" cy="369332"/>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IN" dirty="0" smtClean="0"/>
              <a:t>ACADEMIC PROJECT PRESENTATION</a:t>
            </a:r>
            <a:endParaRPr lang="en-IN" dirty="0"/>
          </a:p>
        </p:txBody>
      </p:sp>
      <p:sp>
        <p:nvSpPr>
          <p:cNvPr id="11" name="Rectangle 10"/>
          <p:cNvSpPr/>
          <p:nvPr/>
        </p:nvSpPr>
        <p:spPr>
          <a:xfrm>
            <a:off x="152400" y="4603156"/>
            <a:ext cx="2935419"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IN" sz="2000" dirty="0" smtClean="0"/>
              <a:t>Course I/C : Dr P.K. Mishra</a:t>
            </a:r>
            <a:endParaRPr lang="en-IN" sz="2000" dirty="0"/>
          </a:p>
        </p:txBody>
      </p:sp>
      <p:sp>
        <p:nvSpPr>
          <p:cNvPr id="13" name="Rectangle 12"/>
          <p:cNvSpPr/>
          <p:nvPr/>
        </p:nvSpPr>
        <p:spPr>
          <a:xfrm>
            <a:off x="5105400" y="4603156"/>
            <a:ext cx="3861956"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lgn="ctr"/>
            <a:r>
              <a:rPr lang="en-IN" sz="2000" dirty="0" smtClean="0"/>
              <a:t>Project Guide : Dr S.D. Samantaray</a:t>
            </a:r>
            <a:endParaRPr lang="en-IN" sz="2000" dirty="0"/>
          </a:p>
        </p:txBody>
      </p:sp>
      <p:sp>
        <p:nvSpPr>
          <p:cNvPr id="16" name="Rectangle 15"/>
          <p:cNvSpPr/>
          <p:nvPr/>
        </p:nvSpPr>
        <p:spPr>
          <a:xfrm>
            <a:off x="3001041" y="3337389"/>
            <a:ext cx="3141918" cy="117724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12700" algn="ctr">
              <a:lnSpc>
                <a:spcPct val="100000"/>
              </a:lnSpc>
              <a:spcBef>
                <a:spcPts val="100"/>
              </a:spcBef>
            </a:pPr>
            <a:r>
              <a:rPr lang="en-IN" sz="1700" b="1" spc="-5" dirty="0" smtClean="0">
                <a:cs typeface="Consolas" panose="020B0609020204030204" pitchFamily="49" charset="0"/>
              </a:rPr>
              <a:t>GROUP 1 </a:t>
            </a:r>
            <a:r>
              <a:rPr lang="en-IN" sz="1700" b="1" spc="-5" dirty="0" smtClean="0">
                <a:cs typeface="Consolas" panose="020B0609020204030204" pitchFamily="49" charset="0"/>
              </a:rPr>
              <a:t>MEMBERS</a:t>
            </a:r>
            <a:endParaRPr lang="en-IN" sz="1700" b="1" spc="-5" dirty="0">
              <a:cs typeface="Consolas" panose="020B0609020204030204" pitchFamily="49" charset="0"/>
            </a:endParaRPr>
          </a:p>
          <a:p>
            <a:pPr marL="12700" algn="just">
              <a:lnSpc>
                <a:spcPct val="100000"/>
              </a:lnSpc>
              <a:spcBef>
                <a:spcPts val="100"/>
              </a:spcBef>
            </a:pPr>
            <a:r>
              <a:rPr lang="en-IN" sz="1700" b="1" spc="-5" dirty="0">
                <a:cs typeface="Consolas" panose="020B0609020204030204" pitchFamily="49" charset="0"/>
              </a:rPr>
              <a:t>1</a:t>
            </a:r>
            <a:r>
              <a:rPr lang="en-IN" sz="1700" b="1" spc="-5" dirty="0" smtClean="0">
                <a:cs typeface="Consolas" panose="020B0609020204030204" pitchFamily="49" charset="0"/>
              </a:rPr>
              <a:t>. </a:t>
            </a:r>
            <a:r>
              <a:rPr lang="en-IN" sz="1700" b="1" spc="-5" dirty="0" smtClean="0">
                <a:cs typeface="Consolas" panose="020B0609020204030204" pitchFamily="49" charset="0"/>
              </a:rPr>
              <a:t>Ayush </a:t>
            </a:r>
            <a:r>
              <a:rPr lang="en-IN" sz="1700" b="1" spc="-5" dirty="0">
                <a:cs typeface="Consolas" panose="020B0609020204030204" pitchFamily="49" charset="0"/>
              </a:rPr>
              <a:t>Pratap Singh (56068)</a:t>
            </a:r>
          </a:p>
          <a:p>
            <a:pPr marL="12700" algn="just">
              <a:lnSpc>
                <a:spcPct val="100000"/>
              </a:lnSpc>
              <a:spcBef>
                <a:spcPts val="100"/>
              </a:spcBef>
            </a:pPr>
            <a:r>
              <a:rPr lang="en-IN" sz="1700" b="1" spc="-5" dirty="0">
                <a:cs typeface="Consolas" panose="020B0609020204030204" pitchFamily="49" charset="0"/>
              </a:rPr>
              <a:t>2</a:t>
            </a:r>
            <a:r>
              <a:rPr lang="en-IN" sz="1700" b="1" spc="-5" dirty="0" smtClean="0">
                <a:cs typeface="Consolas" panose="020B0609020204030204" pitchFamily="49" charset="0"/>
              </a:rPr>
              <a:t>. </a:t>
            </a:r>
            <a:r>
              <a:rPr lang="en-IN" sz="1700" b="1" spc="-5" dirty="0" err="1" smtClean="0">
                <a:cs typeface="Consolas" panose="020B0609020204030204" pitchFamily="49" charset="0"/>
              </a:rPr>
              <a:t>Ansh</a:t>
            </a:r>
            <a:r>
              <a:rPr lang="en-IN" sz="1700" b="1" spc="-5" dirty="0" smtClean="0">
                <a:cs typeface="Consolas" panose="020B0609020204030204" pitchFamily="49" charset="0"/>
              </a:rPr>
              <a:t> </a:t>
            </a:r>
            <a:r>
              <a:rPr lang="en-IN" sz="1700" b="1" spc="-5" dirty="0">
                <a:cs typeface="Consolas" panose="020B0609020204030204" pitchFamily="49" charset="0"/>
              </a:rPr>
              <a:t>Kumar (56094)</a:t>
            </a:r>
          </a:p>
          <a:p>
            <a:pPr marL="12700" algn="just">
              <a:lnSpc>
                <a:spcPct val="100000"/>
              </a:lnSpc>
              <a:spcBef>
                <a:spcPts val="100"/>
              </a:spcBef>
            </a:pPr>
            <a:r>
              <a:rPr lang="en-IN" sz="1700" b="1" spc="-5" dirty="0">
                <a:cs typeface="Consolas" panose="020B0609020204030204" pitchFamily="49" charset="0"/>
              </a:rPr>
              <a:t>3</a:t>
            </a:r>
            <a:r>
              <a:rPr lang="en-IN" sz="1700" b="1" spc="-5" dirty="0" smtClean="0">
                <a:cs typeface="Consolas" panose="020B0609020204030204" pitchFamily="49" charset="0"/>
              </a:rPr>
              <a:t>. </a:t>
            </a:r>
            <a:r>
              <a:rPr lang="en-IN" sz="1700" b="1" spc="-5" dirty="0" err="1" smtClean="0">
                <a:cs typeface="Consolas" panose="020B0609020204030204" pitchFamily="49" charset="0"/>
              </a:rPr>
              <a:t>Shivanshu</a:t>
            </a:r>
            <a:r>
              <a:rPr lang="en-IN" sz="1700" b="1" spc="-5" dirty="0" smtClean="0">
                <a:cs typeface="Consolas" panose="020B0609020204030204" pitchFamily="49" charset="0"/>
              </a:rPr>
              <a:t> </a:t>
            </a:r>
            <a:r>
              <a:rPr lang="en-IN" sz="1700" b="1" spc="-5" dirty="0" err="1">
                <a:cs typeface="Consolas" panose="020B0609020204030204" pitchFamily="49" charset="0"/>
              </a:rPr>
              <a:t>Rawat</a:t>
            </a:r>
            <a:r>
              <a:rPr lang="en-IN" sz="1700" b="1" spc="-5" dirty="0">
                <a:cs typeface="Consolas" panose="020B0609020204030204" pitchFamily="49" charset="0"/>
              </a:rPr>
              <a:t> (56930)</a:t>
            </a:r>
            <a:endParaRPr lang="en-IN" sz="1700" dirty="0">
              <a:cs typeface="Consolas" panose="020B0609020204030204" pitchFamily="49" charset="0"/>
            </a:endParaRPr>
          </a:p>
        </p:txBody>
      </p:sp>
      <p:sp>
        <p:nvSpPr>
          <p:cNvPr id="18" name="Rectangle 17"/>
          <p:cNvSpPr/>
          <p:nvPr/>
        </p:nvSpPr>
        <p:spPr>
          <a:xfrm>
            <a:off x="685800" y="2417871"/>
            <a:ext cx="7848601" cy="830997"/>
          </a:xfrm>
          <a:prstGeom prst="rect">
            <a:avLst/>
          </a:prstGeom>
          <a:noFill/>
        </p:spPr>
        <p:txBody>
          <a:bodyPr wrap="square" lIns="91440" tIns="45720" rIns="91440" bIns="45720">
            <a:spAutoFit/>
          </a:bodyPr>
          <a:lstStyle/>
          <a:p>
            <a:pPr algn="ctr"/>
            <a:r>
              <a:rPr lang="en-IN" sz="2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cs typeface="Trebuchet MS"/>
              </a:rPr>
              <a:t>Topic: Conversion of Sign Language to Speech </a:t>
            </a:r>
            <a:r>
              <a:rPr lang="en-IN" sz="2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n-lt"/>
                <a:cs typeface="Trebuchet MS"/>
              </a:rPr>
              <a:t>for Teaching Support to Empowering Deaf &amp; Dumb</a:t>
            </a:r>
            <a:endParaRPr lang="en-IN"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824" y="1315945"/>
            <a:ext cx="6285776" cy="1367041"/>
          </a:xfrm>
          <a:prstGeom prst="rect">
            <a:avLst/>
          </a:prstGeom>
        </p:spPr>
        <p:txBody>
          <a:bodyPr vert="horz" wrap="square" lIns="0" tIns="12700" rIns="0" bIns="0" rtlCol="0">
            <a:spAutoFit/>
          </a:bodyPr>
          <a:lstStyle/>
          <a:p>
            <a:pPr marL="12700">
              <a:lnSpc>
                <a:spcPct val="100000"/>
              </a:lnSpc>
              <a:spcBef>
                <a:spcPts val="100"/>
              </a:spcBef>
            </a:pPr>
            <a:r>
              <a:rPr sz="4400" spc="245" dirty="0" smtClean="0">
                <a:solidFill>
                  <a:srgbClr val="FFFFFF"/>
                </a:solidFill>
              </a:rPr>
              <a:t>Methodology</a:t>
            </a:r>
            <a:r>
              <a:rPr lang="en-IN" sz="4400" spc="245" dirty="0" smtClean="0">
                <a:solidFill>
                  <a:srgbClr val="FFFFFF"/>
                </a:solidFill>
              </a:rPr>
              <a:t> / Implementation</a:t>
            </a:r>
            <a:endParaRPr sz="4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90550"/>
            <a:ext cx="7772400" cy="461665"/>
          </a:xfrm>
        </p:spPr>
        <p:txBody>
          <a:bodyPr/>
          <a:lstStyle/>
          <a:p>
            <a:r>
              <a:rPr lang="en-IN" dirty="0" smtClean="0"/>
              <a:t>Solution Overview</a:t>
            </a:r>
            <a:endParaRPr lang="en-IN" dirty="0"/>
          </a:p>
        </p:txBody>
      </p:sp>
      <p:sp>
        <p:nvSpPr>
          <p:cNvPr id="3" name="Subtitle 2"/>
          <p:cNvSpPr>
            <a:spLocks noGrp="1"/>
          </p:cNvSpPr>
          <p:nvPr>
            <p:ph type="subTitle" idx="4"/>
          </p:nvPr>
        </p:nvSpPr>
        <p:spPr>
          <a:xfrm>
            <a:off x="457200" y="1581150"/>
            <a:ext cx="7620000" cy="2795885"/>
          </a:xfrm>
        </p:spPr>
        <p:txBody>
          <a:bodyPr/>
          <a:lstStyle/>
          <a:p>
            <a:pPr marL="285750" indent="-285750">
              <a:buFont typeface="Arial" panose="020B0604020202020204" pitchFamily="34" charset="0"/>
              <a:buChar char="•"/>
            </a:pPr>
            <a:r>
              <a:rPr lang="en-US" dirty="0"/>
              <a:t>LSTM based </a:t>
            </a:r>
            <a:r>
              <a:rPr lang="en-US" b="1" dirty="0"/>
              <a:t>Neural Network </a:t>
            </a:r>
            <a:r>
              <a:rPr lang="en-US" dirty="0"/>
              <a:t>model </a:t>
            </a:r>
          </a:p>
          <a:p>
            <a:endParaRPr lang="en-US" dirty="0"/>
          </a:p>
          <a:p>
            <a:pPr marL="285750" indent="-285750">
              <a:buFont typeface="Arial" panose="020B0604020202020204" pitchFamily="34" charset="0"/>
              <a:buChar char="•"/>
            </a:pPr>
            <a:r>
              <a:rPr lang="en-US" b="1" dirty="0"/>
              <a:t>Model</a:t>
            </a:r>
            <a:r>
              <a:rPr lang="en-US" dirty="0"/>
              <a:t> understand Sign Language</a:t>
            </a:r>
          </a:p>
          <a:p>
            <a:endParaRPr lang="en-US" dirty="0"/>
          </a:p>
          <a:p>
            <a:pPr marL="285750" indent="-285750">
              <a:buFont typeface="Arial" panose="020B0604020202020204" pitchFamily="34" charset="0"/>
              <a:buChar char="•"/>
            </a:pPr>
            <a:r>
              <a:rPr lang="en-US" b="1" dirty="0"/>
              <a:t>Converts</a:t>
            </a:r>
            <a:r>
              <a:rPr lang="en-US" dirty="0"/>
              <a:t> Sign language to Text</a:t>
            </a:r>
          </a:p>
          <a:p>
            <a:endParaRPr lang="en-US" dirty="0"/>
          </a:p>
          <a:p>
            <a:pPr marL="285750" indent="-285750">
              <a:buFont typeface="Arial" panose="020B0604020202020204" pitchFamily="34" charset="0"/>
              <a:buChar char="•"/>
            </a:pPr>
            <a:r>
              <a:rPr lang="en-US" dirty="0"/>
              <a:t>Text To Audio using </a:t>
            </a:r>
            <a:r>
              <a:rPr lang="en-US" b="1" dirty="0"/>
              <a:t>TTS</a:t>
            </a:r>
            <a:r>
              <a:rPr lang="en-US" dirty="0"/>
              <a:t> module</a:t>
            </a:r>
          </a:p>
          <a:p>
            <a:endParaRPr lang="en-US" dirty="0"/>
          </a:p>
          <a:p>
            <a:pPr marL="285750" indent="-285750">
              <a:buFont typeface="Arial" panose="020B0604020202020204" pitchFamily="34" charset="0"/>
              <a:buChar char="•"/>
            </a:pPr>
            <a:r>
              <a:rPr lang="en-US" dirty="0"/>
              <a:t>Model Can be trained on any language dataset: ISL, BSL, ASL, etc.…</a:t>
            </a:r>
          </a:p>
          <a:p>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275" t="9999" r="14110" b="14446"/>
          <a:stretch/>
        </p:blipFill>
        <p:spPr>
          <a:xfrm>
            <a:off x="4800600" y="1052215"/>
            <a:ext cx="4191000" cy="2456793"/>
          </a:xfrm>
          <a:prstGeom prst="rect">
            <a:avLst/>
          </a:prstGeom>
        </p:spPr>
      </p:pic>
    </p:spTree>
    <p:extLst>
      <p:ext uri="{BB962C8B-B14F-4D97-AF65-F5344CB8AC3E}">
        <p14:creationId xmlns:p14="http://schemas.microsoft.com/office/powerpoint/2010/main" val="2630268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0456" y="606390"/>
            <a:ext cx="7772400" cy="400110"/>
          </a:xfrm>
        </p:spPr>
        <p:txBody>
          <a:bodyPr/>
          <a:lstStyle/>
          <a:p>
            <a:r>
              <a:rPr lang="en-IN" sz="2600" dirty="0" smtClean="0"/>
              <a:t>Requirements</a:t>
            </a:r>
            <a:endParaRPr lang="en-IN" sz="2600" dirty="0"/>
          </a:p>
        </p:txBody>
      </p:sp>
      <p:sp>
        <p:nvSpPr>
          <p:cNvPr id="3" name="Subtitle 2"/>
          <p:cNvSpPr>
            <a:spLocks noGrp="1"/>
          </p:cNvSpPr>
          <p:nvPr>
            <p:ph type="subTitle" idx="4"/>
          </p:nvPr>
        </p:nvSpPr>
        <p:spPr>
          <a:xfrm>
            <a:off x="609600" y="1480959"/>
            <a:ext cx="7162800" cy="3662541"/>
          </a:xfrm>
        </p:spPr>
        <p:txBody>
          <a:bodyPr/>
          <a:lstStyle/>
          <a:p>
            <a:r>
              <a:rPr lang="en-US" dirty="0"/>
              <a:t>Software </a:t>
            </a:r>
            <a:r>
              <a:rPr lang="en-US" dirty="0" smtClean="0"/>
              <a:t>Requirements:</a:t>
            </a:r>
            <a:endParaRPr lang="en-US" dirty="0"/>
          </a:p>
          <a:p>
            <a:pPr marL="742950" lvl="1" indent="-285750">
              <a:buFont typeface="Arial" panose="020B0604020202020204" pitchFamily="34" charset="0"/>
              <a:buChar char="•"/>
            </a:pPr>
            <a:r>
              <a:rPr lang="en-US" sz="1600" dirty="0"/>
              <a:t>Python : For Developing Solution</a:t>
            </a:r>
          </a:p>
          <a:p>
            <a:pPr marL="742950" lvl="1" indent="-285750">
              <a:buFont typeface="Arial" panose="020B0604020202020204" pitchFamily="34" charset="0"/>
              <a:buChar char="•"/>
            </a:pPr>
            <a:r>
              <a:rPr lang="en-US" sz="1600" dirty="0"/>
              <a:t>Packages/ Libs:</a:t>
            </a:r>
          </a:p>
          <a:p>
            <a:pPr marL="1200150" lvl="2" indent="-285750">
              <a:buFont typeface="Wingdings" panose="05000000000000000000" pitchFamily="2" charset="2"/>
              <a:buChar char="Ø"/>
            </a:pPr>
            <a:r>
              <a:rPr lang="en-US" sz="1600" dirty="0" err="1"/>
              <a:t>Mediapipe</a:t>
            </a:r>
            <a:r>
              <a:rPr lang="en-US" sz="1600" dirty="0"/>
              <a:t> : For Hand-</a:t>
            </a:r>
            <a:r>
              <a:rPr lang="en-US" sz="1600" dirty="0" err="1"/>
              <a:t>Keypoint</a:t>
            </a:r>
            <a:r>
              <a:rPr lang="en-US" sz="1600" dirty="0"/>
              <a:t>/ Landmark detection</a:t>
            </a:r>
          </a:p>
          <a:p>
            <a:pPr marL="1200150" lvl="2" indent="-285750">
              <a:buFont typeface="Wingdings" panose="05000000000000000000" pitchFamily="2" charset="2"/>
              <a:buChar char="Ø"/>
            </a:pPr>
            <a:r>
              <a:rPr lang="en-US" sz="1600" dirty="0" err="1"/>
              <a:t>Keras</a:t>
            </a:r>
            <a:r>
              <a:rPr lang="en-US" sz="1600" dirty="0"/>
              <a:t> : For Compiling LSTM based Neural Network</a:t>
            </a:r>
          </a:p>
          <a:p>
            <a:pPr marL="1200150" lvl="2" indent="-285750">
              <a:buFont typeface="Wingdings" panose="05000000000000000000" pitchFamily="2" charset="2"/>
              <a:buChar char="Ø"/>
            </a:pPr>
            <a:r>
              <a:rPr lang="en-US" sz="1600" dirty="0" err="1"/>
              <a:t>OpenCV</a:t>
            </a:r>
            <a:r>
              <a:rPr lang="en-US" sz="1600" dirty="0"/>
              <a:t> : For Image Processing.</a:t>
            </a:r>
          </a:p>
          <a:p>
            <a:pPr marL="1200150" lvl="2" indent="-285750">
              <a:buFont typeface="Wingdings" panose="05000000000000000000" pitchFamily="2" charset="2"/>
              <a:buChar char="Ø"/>
            </a:pPr>
            <a:r>
              <a:rPr lang="en-US" sz="1600" dirty="0" err="1"/>
              <a:t>Numpy</a:t>
            </a:r>
            <a:r>
              <a:rPr lang="en-US" sz="1600" dirty="0"/>
              <a:t> : For performing ARRAY </a:t>
            </a:r>
            <a:r>
              <a:rPr lang="en-US" sz="1600" dirty="0" smtClean="0"/>
              <a:t>operations</a:t>
            </a:r>
          </a:p>
          <a:p>
            <a:pPr lvl="2"/>
            <a:endParaRPr lang="en-US" sz="1600" dirty="0"/>
          </a:p>
          <a:p>
            <a:r>
              <a:rPr lang="en-US" dirty="0"/>
              <a:t>Hardware Requirements: </a:t>
            </a:r>
          </a:p>
          <a:p>
            <a:pPr marL="742950" lvl="1" indent="-285750">
              <a:buFont typeface="Arial" panose="020B0604020202020204" pitchFamily="34" charset="0"/>
              <a:buChar char="•"/>
            </a:pPr>
            <a:r>
              <a:rPr lang="en-US" sz="1600" dirty="0"/>
              <a:t>CPU: Intel core i3 or greater / Apple silicon chip &gt;=M1</a:t>
            </a:r>
          </a:p>
          <a:p>
            <a:pPr marL="742950" lvl="1" indent="-285750">
              <a:buFont typeface="Arial" panose="020B0604020202020204" pitchFamily="34" charset="0"/>
              <a:buChar char="•"/>
            </a:pPr>
            <a:r>
              <a:rPr lang="en-US" sz="1600" dirty="0" smtClean="0"/>
              <a:t>Memory </a:t>
            </a:r>
            <a:r>
              <a:rPr lang="en-US" sz="1600" dirty="0"/>
              <a:t>: &gt;= 8GB</a:t>
            </a:r>
          </a:p>
          <a:p>
            <a:pPr marL="742950" lvl="1" indent="-285750">
              <a:buFont typeface="Arial" panose="020B0604020202020204" pitchFamily="34" charset="0"/>
              <a:buChar char="•"/>
            </a:pPr>
            <a:r>
              <a:rPr lang="en-US" sz="1600" dirty="0"/>
              <a:t>Camera </a:t>
            </a:r>
            <a:r>
              <a:rPr lang="en-US" sz="1600" dirty="0" smtClean="0"/>
              <a:t>or webcam</a:t>
            </a:r>
            <a:endParaRPr lang="en-US" sz="1600" dirty="0"/>
          </a:p>
          <a:p>
            <a:endParaRPr lang="en-US" sz="2000" dirty="0"/>
          </a:p>
          <a:p>
            <a:endParaRPr lang="en-IN" dirty="0"/>
          </a:p>
        </p:txBody>
      </p:sp>
      <p:pic>
        <p:nvPicPr>
          <p:cNvPr id="4" name="Picture 3">
            <a:extLst>
              <a:ext uri="{FF2B5EF4-FFF2-40B4-BE49-F238E27FC236}">
                <a16:creationId xmlns:a16="http://schemas.microsoft.com/office/drawing/2014/main" xmlns="" id="{FAEC6FC7-DA52-C141-548A-668627EE66D7}"/>
              </a:ext>
            </a:extLst>
          </p:cNvPr>
          <p:cNvPicPr>
            <a:picLocks noChangeAspect="1"/>
          </p:cNvPicPr>
          <p:nvPr/>
        </p:nvPicPr>
        <p:blipFill>
          <a:blip r:embed="rId2"/>
          <a:stretch>
            <a:fillRect/>
          </a:stretch>
        </p:blipFill>
        <p:spPr>
          <a:xfrm>
            <a:off x="8237645" y="1315301"/>
            <a:ext cx="742614" cy="813162"/>
          </a:xfrm>
          <a:prstGeom prst="rect">
            <a:avLst/>
          </a:prstGeom>
        </p:spPr>
      </p:pic>
      <p:pic>
        <p:nvPicPr>
          <p:cNvPr id="5" name="Picture 4">
            <a:extLst>
              <a:ext uri="{FF2B5EF4-FFF2-40B4-BE49-F238E27FC236}">
                <a16:creationId xmlns:a16="http://schemas.microsoft.com/office/drawing/2014/main" xmlns="" id="{04BA16E4-ABBF-75EE-7FA9-105DD9F3BCE5}"/>
              </a:ext>
            </a:extLst>
          </p:cNvPr>
          <p:cNvPicPr>
            <a:picLocks noChangeAspect="1"/>
          </p:cNvPicPr>
          <p:nvPr/>
        </p:nvPicPr>
        <p:blipFill>
          <a:blip r:embed="rId3"/>
          <a:stretch>
            <a:fillRect/>
          </a:stretch>
        </p:blipFill>
        <p:spPr>
          <a:xfrm>
            <a:off x="7449763" y="1649989"/>
            <a:ext cx="645274" cy="795300"/>
          </a:xfrm>
          <a:prstGeom prst="rect">
            <a:avLst/>
          </a:prstGeom>
        </p:spPr>
      </p:pic>
      <p:pic>
        <p:nvPicPr>
          <p:cNvPr id="6" name="Picture 5">
            <a:extLst>
              <a:ext uri="{FF2B5EF4-FFF2-40B4-BE49-F238E27FC236}">
                <a16:creationId xmlns:a16="http://schemas.microsoft.com/office/drawing/2014/main" xmlns="" id="{4D679220-5C9E-5B66-896B-F0388757C53D}"/>
              </a:ext>
            </a:extLst>
          </p:cNvPr>
          <p:cNvPicPr>
            <a:picLocks noChangeAspect="1"/>
          </p:cNvPicPr>
          <p:nvPr/>
        </p:nvPicPr>
        <p:blipFill>
          <a:blip r:embed="rId4"/>
          <a:stretch>
            <a:fillRect/>
          </a:stretch>
        </p:blipFill>
        <p:spPr>
          <a:xfrm>
            <a:off x="8160350" y="2669477"/>
            <a:ext cx="795299" cy="795299"/>
          </a:xfrm>
          <a:prstGeom prst="rect">
            <a:avLst/>
          </a:prstGeom>
        </p:spPr>
      </p:pic>
      <p:pic>
        <p:nvPicPr>
          <p:cNvPr id="7" name="Picture 6">
            <a:extLst>
              <a:ext uri="{FF2B5EF4-FFF2-40B4-BE49-F238E27FC236}">
                <a16:creationId xmlns:a16="http://schemas.microsoft.com/office/drawing/2014/main" xmlns="" id="{2CDDA462-4EFB-F4A4-01C2-738E28EAE095}"/>
              </a:ext>
            </a:extLst>
          </p:cNvPr>
          <p:cNvPicPr>
            <a:picLocks noChangeAspect="1"/>
          </p:cNvPicPr>
          <p:nvPr/>
        </p:nvPicPr>
        <p:blipFill>
          <a:blip r:embed="rId5"/>
          <a:stretch>
            <a:fillRect/>
          </a:stretch>
        </p:blipFill>
        <p:spPr>
          <a:xfrm>
            <a:off x="6916410" y="2995790"/>
            <a:ext cx="1161288" cy="1161288"/>
          </a:xfrm>
          <a:prstGeom prst="rect">
            <a:avLst/>
          </a:prstGeom>
        </p:spPr>
      </p:pic>
      <p:pic>
        <p:nvPicPr>
          <p:cNvPr id="8" name="Picture 7">
            <a:extLst>
              <a:ext uri="{FF2B5EF4-FFF2-40B4-BE49-F238E27FC236}">
                <a16:creationId xmlns:a16="http://schemas.microsoft.com/office/drawing/2014/main" xmlns="" id="{EBB2EDEA-6954-3FEB-F230-510A2E303476}"/>
              </a:ext>
            </a:extLst>
          </p:cNvPr>
          <p:cNvPicPr>
            <a:picLocks noChangeAspect="1"/>
          </p:cNvPicPr>
          <p:nvPr/>
        </p:nvPicPr>
        <p:blipFill>
          <a:blip r:embed="rId6"/>
          <a:stretch>
            <a:fillRect/>
          </a:stretch>
        </p:blipFill>
        <p:spPr>
          <a:xfrm>
            <a:off x="6518761" y="2215840"/>
            <a:ext cx="795299" cy="795299"/>
          </a:xfrm>
          <a:prstGeom prst="rect">
            <a:avLst/>
          </a:prstGeom>
        </p:spPr>
      </p:pic>
    </p:spTree>
    <p:extLst>
      <p:ext uri="{BB962C8B-B14F-4D97-AF65-F5344CB8AC3E}">
        <p14:creationId xmlns:p14="http://schemas.microsoft.com/office/powerpoint/2010/main" val="1617538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400" y="971550"/>
            <a:ext cx="1219200" cy="461665"/>
          </a:xfrm>
        </p:spPr>
        <p:txBody>
          <a:bodyPr/>
          <a:lstStyle/>
          <a:p>
            <a:r>
              <a:rPr lang="en-IN" dirty="0" smtClean="0"/>
              <a:t>Design</a:t>
            </a:r>
            <a:endParaRPr lang="en-IN" dirty="0"/>
          </a:p>
        </p:txBody>
      </p:sp>
      <p:sp>
        <p:nvSpPr>
          <p:cNvPr id="4" name="Rectangle 3">
            <a:extLst>
              <a:ext uri="{FF2B5EF4-FFF2-40B4-BE49-F238E27FC236}">
                <a16:creationId xmlns:a16="http://schemas.microsoft.com/office/drawing/2014/main" xmlns="" id="{AA26908C-F750-3412-765E-015CE04645F4}"/>
              </a:ext>
            </a:extLst>
          </p:cNvPr>
          <p:cNvSpPr/>
          <p:nvPr/>
        </p:nvSpPr>
        <p:spPr>
          <a:xfrm>
            <a:off x="1219200" y="1706801"/>
            <a:ext cx="1213314" cy="1340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FRAMES</a:t>
            </a:r>
          </a:p>
        </p:txBody>
      </p:sp>
      <p:sp>
        <p:nvSpPr>
          <p:cNvPr id="5" name="Rounded Rectangle 4">
            <a:extLst>
              <a:ext uri="{FF2B5EF4-FFF2-40B4-BE49-F238E27FC236}">
                <a16:creationId xmlns:a16="http://schemas.microsoft.com/office/drawing/2014/main" xmlns="" id="{0BB451E9-7238-D391-6563-BC99EFBC048D}"/>
              </a:ext>
            </a:extLst>
          </p:cNvPr>
          <p:cNvSpPr/>
          <p:nvPr/>
        </p:nvSpPr>
        <p:spPr>
          <a:xfrm>
            <a:off x="3718995" y="2268827"/>
            <a:ext cx="1876697" cy="693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 Landmark Extraction</a:t>
            </a:r>
          </a:p>
        </p:txBody>
      </p:sp>
      <p:sp>
        <p:nvSpPr>
          <p:cNvPr id="6" name="Rectangle 5">
            <a:extLst>
              <a:ext uri="{FF2B5EF4-FFF2-40B4-BE49-F238E27FC236}">
                <a16:creationId xmlns:a16="http://schemas.microsoft.com/office/drawing/2014/main" xmlns="" id="{F354BC04-E15C-D905-C0FB-D550FE861443}"/>
              </a:ext>
            </a:extLst>
          </p:cNvPr>
          <p:cNvSpPr/>
          <p:nvPr/>
        </p:nvSpPr>
        <p:spPr>
          <a:xfrm>
            <a:off x="6642027" y="1889024"/>
            <a:ext cx="1409700" cy="14535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LSTM + Fully Connected NN</a:t>
            </a:r>
          </a:p>
        </p:txBody>
      </p:sp>
      <p:sp>
        <p:nvSpPr>
          <p:cNvPr id="7" name="Rectangle 6">
            <a:extLst>
              <a:ext uri="{FF2B5EF4-FFF2-40B4-BE49-F238E27FC236}">
                <a16:creationId xmlns:a16="http://schemas.microsoft.com/office/drawing/2014/main" xmlns="" id="{B50913DA-3F6C-9560-3E96-07060B2A6219}"/>
              </a:ext>
            </a:extLst>
          </p:cNvPr>
          <p:cNvSpPr/>
          <p:nvPr/>
        </p:nvSpPr>
        <p:spPr>
          <a:xfrm>
            <a:off x="6194733" y="3905496"/>
            <a:ext cx="2304288"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 in Text Form</a:t>
            </a:r>
          </a:p>
        </p:txBody>
      </p:sp>
      <p:sp>
        <p:nvSpPr>
          <p:cNvPr id="8" name="Rounded Rectangle 7">
            <a:extLst>
              <a:ext uri="{FF2B5EF4-FFF2-40B4-BE49-F238E27FC236}">
                <a16:creationId xmlns:a16="http://schemas.microsoft.com/office/drawing/2014/main" xmlns="" id="{E817B056-3413-380A-E74E-FADAC9DD1C1D}"/>
              </a:ext>
            </a:extLst>
          </p:cNvPr>
          <p:cNvSpPr/>
          <p:nvPr/>
        </p:nvSpPr>
        <p:spPr>
          <a:xfrm>
            <a:off x="3718995" y="3925794"/>
            <a:ext cx="1706010" cy="6349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TTS </a:t>
            </a:r>
            <a:r>
              <a:rPr lang="en-US" dirty="0" smtClean="0"/>
              <a:t>module</a:t>
            </a:r>
            <a:endParaRPr lang="en-US" dirty="0"/>
          </a:p>
        </p:txBody>
      </p:sp>
      <p:cxnSp>
        <p:nvCxnSpPr>
          <p:cNvPr id="9" name="Straight Arrow Connector 8">
            <a:extLst>
              <a:ext uri="{FF2B5EF4-FFF2-40B4-BE49-F238E27FC236}">
                <a16:creationId xmlns:a16="http://schemas.microsoft.com/office/drawing/2014/main" xmlns="" id="{F0FB7882-5858-6A64-5C42-92CAA00D41A8}"/>
              </a:ext>
            </a:extLst>
          </p:cNvPr>
          <p:cNvCxnSpPr>
            <a:cxnSpLocks/>
            <a:stCxn id="16" idx="3"/>
            <a:endCxn id="5" idx="1"/>
          </p:cNvCxnSpPr>
          <p:nvPr/>
        </p:nvCxnSpPr>
        <p:spPr>
          <a:xfrm flipV="1">
            <a:off x="2754316" y="2615809"/>
            <a:ext cx="96467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D3EB6460-9E05-C501-71BA-13AE107D6C3D}"/>
              </a:ext>
            </a:extLst>
          </p:cNvPr>
          <p:cNvCxnSpPr>
            <a:cxnSpLocks/>
            <a:stCxn id="5" idx="3"/>
            <a:endCxn id="6" idx="1"/>
          </p:cNvCxnSpPr>
          <p:nvPr/>
        </p:nvCxnSpPr>
        <p:spPr>
          <a:xfrm flipV="1">
            <a:off x="5595692" y="2615808"/>
            <a:ext cx="104633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8296EAEF-F1CB-B190-B8E4-3D2721DCABBF}"/>
              </a:ext>
            </a:extLst>
          </p:cNvPr>
          <p:cNvCxnSpPr>
            <a:cxnSpLocks/>
            <a:stCxn id="6" idx="2"/>
            <a:endCxn id="7" idx="0"/>
          </p:cNvCxnSpPr>
          <p:nvPr/>
        </p:nvCxnSpPr>
        <p:spPr>
          <a:xfrm>
            <a:off x="7346877" y="3342592"/>
            <a:ext cx="0" cy="562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27A8A19A-374A-E7EB-711A-B5B18BFD716A}"/>
              </a:ext>
            </a:extLst>
          </p:cNvPr>
          <p:cNvCxnSpPr>
            <a:cxnSpLocks/>
            <a:stCxn id="7" idx="1"/>
            <a:endCxn id="8" idx="3"/>
          </p:cNvCxnSpPr>
          <p:nvPr/>
        </p:nvCxnSpPr>
        <p:spPr>
          <a:xfrm flipH="1">
            <a:off x="5425005" y="4240776"/>
            <a:ext cx="769728" cy="2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5BF4E9F3-1737-F162-24E1-501477D3D0BD}"/>
              </a:ext>
            </a:extLst>
          </p:cNvPr>
          <p:cNvCxnSpPr>
            <a:cxnSpLocks/>
          </p:cNvCxnSpPr>
          <p:nvPr/>
        </p:nvCxnSpPr>
        <p:spPr>
          <a:xfrm flipH="1" flipV="1">
            <a:off x="2754316" y="4240776"/>
            <a:ext cx="959685" cy="30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6" descr="Volume">
            <a:extLst>
              <a:ext uri="{FF2B5EF4-FFF2-40B4-BE49-F238E27FC236}">
                <a16:creationId xmlns:a16="http://schemas.microsoft.com/office/drawing/2014/main" xmlns="" id="{1EAFDE9C-3241-A10A-9012-084BF810336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2798" y="3783576"/>
            <a:ext cx="914400" cy="914400"/>
          </a:xfrm>
          <a:prstGeom prst="rect">
            <a:avLst/>
          </a:prstGeom>
        </p:spPr>
      </p:pic>
      <p:sp>
        <p:nvSpPr>
          <p:cNvPr id="15" name="Rectangle 14">
            <a:extLst>
              <a:ext uri="{FF2B5EF4-FFF2-40B4-BE49-F238E27FC236}">
                <a16:creationId xmlns:a16="http://schemas.microsoft.com/office/drawing/2014/main" xmlns="" id="{312F0CB2-F6F2-B077-85C5-48D4AB28B8D6}"/>
              </a:ext>
            </a:extLst>
          </p:cNvPr>
          <p:cNvSpPr/>
          <p:nvPr/>
        </p:nvSpPr>
        <p:spPr>
          <a:xfrm>
            <a:off x="1313014" y="1833809"/>
            <a:ext cx="1257762" cy="1309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FRAMES</a:t>
            </a:r>
          </a:p>
        </p:txBody>
      </p:sp>
      <p:sp>
        <p:nvSpPr>
          <p:cNvPr id="16" name="Rectangle 15">
            <a:extLst>
              <a:ext uri="{FF2B5EF4-FFF2-40B4-BE49-F238E27FC236}">
                <a16:creationId xmlns:a16="http://schemas.microsoft.com/office/drawing/2014/main" xmlns="" id="{FF05BEE5-2EF8-53AD-333E-622D14C866D7}"/>
              </a:ext>
            </a:extLst>
          </p:cNvPr>
          <p:cNvSpPr/>
          <p:nvPr/>
        </p:nvSpPr>
        <p:spPr>
          <a:xfrm>
            <a:off x="1443214" y="1960817"/>
            <a:ext cx="1311102" cy="1309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FRAMES</a:t>
            </a:r>
          </a:p>
        </p:txBody>
      </p:sp>
    </p:spTree>
    <p:extLst>
      <p:ext uri="{BB962C8B-B14F-4D97-AF65-F5344CB8AC3E}">
        <p14:creationId xmlns:p14="http://schemas.microsoft.com/office/powerpoint/2010/main" val="3410227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67006"/>
            <a:ext cx="7772400" cy="461665"/>
          </a:xfrm>
        </p:spPr>
        <p:txBody>
          <a:bodyPr/>
          <a:lstStyle/>
          <a:p>
            <a:r>
              <a:rPr lang="en-IN" dirty="0" smtClean="0"/>
              <a:t>Implementation</a:t>
            </a:r>
            <a:endParaRPr lang="en-IN" dirty="0"/>
          </a:p>
        </p:txBody>
      </p:sp>
      <p:sp>
        <p:nvSpPr>
          <p:cNvPr id="3" name="Subtitle 2"/>
          <p:cNvSpPr>
            <a:spLocks noGrp="1"/>
          </p:cNvSpPr>
          <p:nvPr>
            <p:ph type="subTitle" idx="4"/>
          </p:nvPr>
        </p:nvSpPr>
        <p:spPr>
          <a:xfrm>
            <a:off x="685800" y="2221060"/>
            <a:ext cx="7010400" cy="1661993"/>
          </a:xfrm>
        </p:spPr>
        <p:txBody>
          <a:bodyPr/>
          <a:lstStyle/>
          <a:p>
            <a:r>
              <a:rPr lang="en-IN" dirty="0" smtClean="0"/>
              <a:t>For implementing various subtasks, we have created following files:</a:t>
            </a:r>
          </a:p>
          <a:p>
            <a:pPr marL="742950" lvl="1" indent="-285750">
              <a:buFont typeface="Wingdings" panose="05000000000000000000" pitchFamily="2" charset="2"/>
              <a:buChar char="Ø"/>
            </a:pPr>
            <a:r>
              <a:rPr lang="en-US" dirty="0"/>
              <a:t>d</a:t>
            </a:r>
            <a:r>
              <a:rPr lang="en-US" dirty="0" smtClean="0"/>
              <a:t>ata_collection.py</a:t>
            </a:r>
            <a:endParaRPr lang="en-US" dirty="0"/>
          </a:p>
          <a:p>
            <a:pPr marL="742950" lvl="1" indent="-285750">
              <a:buFont typeface="Wingdings" panose="05000000000000000000" pitchFamily="2" charset="2"/>
              <a:buChar char="Ø"/>
            </a:pPr>
            <a:r>
              <a:rPr lang="en-US" dirty="0"/>
              <a:t>training.py</a:t>
            </a:r>
          </a:p>
          <a:p>
            <a:pPr marL="742950" lvl="1" indent="-285750">
              <a:buFont typeface="Wingdings" panose="05000000000000000000" pitchFamily="2" charset="2"/>
              <a:buChar char="Ø"/>
            </a:pPr>
            <a:r>
              <a:rPr lang="en-US" dirty="0"/>
              <a:t>inference.py</a:t>
            </a:r>
          </a:p>
          <a:p>
            <a:endParaRPr lang="en-IN" dirty="0"/>
          </a:p>
        </p:txBody>
      </p:sp>
      <p:sp>
        <p:nvSpPr>
          <p:cNvPr id="4" name="Rectangle 3">
            <a:extLst>
              <a:ext uri="{FF2B5EF4-FFF2-40B4-BE49-F238E27FC236}">
                <a16:creationId xmlns:a16="http://schemas.microsoft.com/office/drawing/2014/main" xmlns="" id="{D4C2E73B-305F-37D3-8A94-13512123B799}"/>
              </a:ext>
            </a:extLst>
          </p:cNvPr>
          <p:cNvSpPr/>
          <p:nvPr/>
        </p:nvSpPr>
        <p:spPr>
          <a:xfrm>
            <a:off x="963831" y="3754655"/>
            <a:ext cx="1243499" cy="841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Collection</a:t>
            </a:r>
          </a:p>
        </p:txBody>
      </p:sp>
      <p:sp>
        <p:nvSpPr>
          <p:cNvPr id="5" name="Rounded Rectangle 4">
            <a:extLst>
              <a:ext uri="{FF2B5EF4-FFF2-40B4-BE49-F238E27FC236}">
                <a16:creationId xmlns:a16="http://schemas.microsoft.com/office/drawing/2014/main" xmlns="" id="{3B79DE05-CF0D-2ED9-299E-5B855DC0A533}"/>
              </a:ext>
            </a:extLst>
          </p:cNvPr>
          <p:cNvSpPr/>
          <p:nvPr/>
        </p:nvSpPr>
        <p:spPr>
          <a:xfrm>
            <a:off x="3582090" y="3939801"/>
            <a:ext cx="1753129" cy="471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6" name="Rectangle 5">
            <a:extLst>
              <a:ext uri="{FF2B5EF4-FFF2-40B4-BE49-F238E27FC236}">
                <a16:creationId xmlns:a16="http://schemas.microsoft.com/office/drawing/2014/main" xmlns="" id="{51052B1C-0CAF-34BE-5F68-8BAD2DF4B70A}"/>
              </a:ext>
            </a:extLst>
          </p:cNvPr>
          <p:cNvSpPr/>
          <p:nvPr/>
        </p:nvSpPr>
        <p:spPr>
          <a:xfrm>
            <a:off x="6781800" y="3734457"/>
            <a:ext cx="1325040" cy="88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Inferring</a:t>
            </a:r>
          </a:p>
        </p:txBody>
      </p:sp>
      <p:cxnSp>
        <p:nvCxnSpPr>
          <p:cNvPr id="7" name="Straight Arrow Connector 6">
            <a:extLst>
              <a:ext uri="{FF2B5EF4-FFF2-40B4-BE49-F238E27FC236}">
                <a16:creationId xmlns:a16="http://schemas.microsoft.com/office/drawing/2014/main" xmlns="" id="{8ABA22EC-AAD7-519F-829D-697E15AE32A6}"/>
              </a:ext>
            </a:extLst>
          </p:cNvPr>
          <p:cNvCxnSpPr>
            <a:stCxn id="4" idx="3"/>
            <a:endCxn id="5" idx="1"/>
          </p:cNvCxnSpPr>
          <p:nvPr/>
        </p:nvCxnSpPr>
        <p:spPr>
          <a:xfrm>
            <a:off x="2207330" y="4175442"/>
            <a:ext cx="1374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77C6EAC8-55F0-18C6-7B59-2EEECBAC0BE9}"/>
              </a:ext>
            </a:extLst>
          </p:cNvPr>
          <p:cNvCxnSpPr>
            <a:cxnSpLocks/>
            <a:stCxn id="5" idx="3"/>
            <a:endCxn id="6" idx="1"/>
          </p:cNvCxnSpPr>
          <p:nvPr/>
        </p:nvCxnSpPr>
        <p:spPr>
          <a:xfrm>
            <a:off x="5335219" y="4175442"/>
            <a:ext cx="14465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902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825" y="1328137"/>
            <a:ext cx="7035800" cy="1126490"/>
          </a:xfrm>
          <a:prstGeom prst="rect">
            <a:avLst/>
          </a:prstGeom>
        </p:spPr>
        <p:txBody>
          <a:bodyPr vert="horz" wrap="square" lIns="0" tIns="8890" rIns="0" bIns="0" rtlCol="0">
            <a:spAutoFit/>
          </a:bodyPr>
          <a:lstStyle/>
          <a:p>
            <a:pPr marL="12700" marR="5080">
              <a:lnSpc>
                <a:spcPct val="100699"/>
              </a:lnSpc>
              <a:spcBef>
                <a:spcPts val="70"/>
              </a:spcBef>
            </a:pPr>
            <a:r>
              <a:rPr sz="3600" spc="170" dirty="0">
                <a:solidFill>
                  <a:srgbClr val="FFFFFF"/>
                </a:solidFill>
              </a:rPr>
              <a:t>How</a:t>
            </a:r>
            <a:r>
              <a:rPr sz="3600" spc="-225" dirty="0">
                <a:solidFill>
                  <a:srgbClr val="FFFFFF"/>
                </a:solidFill>
              </a:rPr>
              <a:t> </a:t>
            </a:r>
            <a:r>
              <a:rPr sz="3600" spc="120" dirty="0">
                <a:solidFill>
                  <a:srgbClr val="FFFFFF"/>
                </a:solidFill>
              </a:rPr>
              <a:t>we</a:t>
            </a:r>
            <a:r>
              <a:rPr sz="3600" spc="-220" dirty="0">
                <a:solidFill>
                  <a:srgbClr val="FFFFFF"/>
                </a:solidFill>
              </a:rPr>
              <a:t> </a:t>
            </a:r>
            <a:r>
              <a:rPr sz="3600" spc="95" dirty="0">
                <a:solidFill>
                  <a:srgbClr val="FFFFFF"/>
                </a:solidFill>
              </a:rPr>
              <a:t>generated</a:t>
            </a:r>
            <a:r>
              <a:rPr sz="3600" spc="-220" dirty="0">
                <a:solidFill>
                  <a:srgbClr val="FFFFFF"/>
                </a:solidFill>
              </a:rPr>
              <a:t> </a:t>
            </a:r>
            <a:r>
              <a:rPr sz="3600" spc="110" dirty="0">
                <a:solidFill>
                  <a:srgbClr val="FFFFFF"/>
                </a:solidFill>
              </a:rPr>
              <a:t>data</a:t>
            </a:r>
            <a:r>
              <a:rPr sz="3600" spc="-220" dirty="0">
                <a:solidFill>
                  <a:srgbClr val="FFFFFF"/>
                </a:solidFill>
              </a:rPr>
              <a:t> </a:t>
            </a:r>
            <a:r>
              <a:rPr sz="3600" spc="80" dirty="0">
                <a:solidFill>
                  <a:srgbClr val="FFFFFF"/>
                </a:solidFill>
              </a:rPr>
              <a:t>set</a:t>
            </a:r>
            <a:r>
              <a:rPr sz="3600" spc="-220" dirty="0">
                <a:solidFill>
                  <a:srgbClr val="FFFFFF"/>
                </a:solidFill>
              </a:rPr>
              <a:t> </a:t>
            </a:r>
            <a:r>
              <a:rPr sz="3600" spc="114" dirty="0">
                <a:solidFill>
                  <a:srgbClr val="FFFFFF"/>
                </a:solidFill>
              </a:rPr>
              <a:t>and </a:t>
            </a:r>
            <a:r>
              <a:rPr sz="3600" spc="85" dirty="0">
                <a:solidFill>
                  <a:srgbClr val="FFFFFF"/>
                </a:solidFill>
              </a:rPr>
              <a:t>did</a:t>
            </a:r>
            <a:r>
              <a:rPr sz="3600" spc="-220" dirty="0">
                <a:solidFill>
                  <a:srgbClr val="FFFFFF"/>
                </a:solidFill>
              </a:rPr>
              <a:t> </a:t>
            </a:r>
            <a:r>
              <a:rPr sz="3600" spc="130" dirty="0">
                <a:solidFill>
                  <a:srgbClr val="FFFFFF"/>
                </a:solidFill>
              </a:rPr>
              <a:t>Data</a:t>
            </a:r>
            <a:r>
              <a:rPr sz="3600" spc="-220" dirty="0">
                <a:solidFill>
                  <a:srgbClr val="FFFFFF"/>
                </a:solidFill>
              </a:rPr>
              <a:t> </a:t>
            </a:r>
            <a:r>
              <a:rPr sz="3600" spc="90" dirty="0">
                <a:solidFill>
                  <a:srgbClr val="FFFFFF"/>
                </a:solidFill>
              </a:rPr>
              <a:t>Preprocessing</a:t>
            </a:r>
            <a:r>
              <a:rPr sz="3600" spc="-220" dirty="0">
                <a:solidFill>
                  <a:srgbClr val="FFFFFF"/>
                </a:solidFill>
              </a:rPr>
              <a:t> </a:t>
            </a:r>
            <a:r>
              <a:rPr sz="3600" spc="120" dirty="0">
                <a:solidFill>
                  <a:srgbClr val="FFFFFF"/>
                </a:solidFill>
              </a:rPr>
              <a:t>?</a:t>
            </a:r>
            <a:endParaRPr sz="36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685800" y="666750"/>
            <a:ext cx="7772400" cy="369332"/>
          </a:xfrm>
        </p:spPr>
        <p:txBody>
          <a:bodyPr/>
          <a:lstStyle/>
          <a:p>
            <a:r>
              <a:rPr lang="en-IN" sz="2400" b="1" dirty="0" smtClean="0">
                <a:latin typeface="Trebuchet MS" panose="020B0603020202020204" pitchFamily="34" charset="0"/>
              </a:rPr>
              <a:t>First Approach</a:t>
            </a:r>
          </a:p>
        </p:txBody>
      </p:sp>
      <p:sp>
        <p:nvSpPr>
          <p:cNvPr id="4" name="Rectangle 3"/>
          <p:cNvSpPr/>
          <p:nvPr/>
        </p:nvSpPr>
        <p:spPr>
          <a:xfrm>
            <a:off x="514350" y="1428750"/>
            <a:ext cx="8115300" cy="3139321"/>
          </a:xfrm>
          <a:prstGeom prst="rect">
            <a:avLst/>
          </a:prstGeom>
        </p:spPr>
        <p:txBody>
          <a:bodyPr wrap="square">
            <a:spAutoFit/>
          </a:bodyPr>
          <a:lstStyle/>
          <a:p>
            <a:pPr algn="l"/>
            <a:r>
              <a:rPr lang="en-IN" b="0" i="0" dirty="0" smtClean="0">
                <a:solidFill>
                  <a:srgbClr val="1F2328"/>
                </a:solidFill>
                <a:effectLst/>
                <a:latin typeface="-apple-system"/>
              </a:rPr>
              <a:t>In this approach for hand detection, firstly we detected hand from image that is acquired by webcam and for detecting a hand we used media pipe library which is used for image processing. </a:t>
            </a:r>
          </a:p>
          <a:p>
            <a:pPr algn="l"/>
            <a:endParaRPr lang="en-IN" dirty="0">
              <a:solidFill>
                <a:srgbClr val="1F2328"/>
              </a:solidFill>
              <a:latin typeface="-apple-system"/>
            </a:endParaRPr>
          </a:p>
          <a:p>
            <a:pPr algn="l"/>
            <a:r>
              <a:rPr lang="en-IN" b="0" i="0" dirty="0" smtClean="0">
                <a:solidFill>
                  <a:srgbClr val="1F2328"/>
                </a:solidFill>
                <a:effectLst/>
                <a:latin typeface="-apple-system"/>
              </a:rPr>
              <a:t>So, after finding the hand from image we get the region of interest (RoI) then we cropped that image and converted the image to gray image using OpenCV library and thereafter we applied the gaussian blur. The filter can be easily applied using OpenCV library. </a:t>
            </a:r>
          </a:p>
          <a:p>
            <a:pPr algn="l"/>
            <a:endParaRPr lang="en-IN" dirty="0">
              <a:solidFill>
                <a:srgbClr val="1F2328"/>
              </a:solidFill>
              <a:latin typeface="-apple-system"/>
            </a:endParaRPr>
          </a:p>
          <a:p>
            <a:pPr algn="l"/>
            <a:r>
              <a:rPr lang="en-IN" b="0" i="0" dirty="0" smtClean="0">
                <a:solidFill>
                  <a:srgbClr val="1F2328"/>
                </a:solidFill>
                <a:effectLst/>
                <a:latin typeface="-apple-system"/>
              </a:rPr>
              <a:t>Then we converted the gray image to binary image using threshold and Adaptive threshold methods.</a:t>
            </a:r>
          </a:p>
        </p:txBody>
      </p:sp>
    </p:spTree>
    <p:extLst>
      <p:ext uri="{BB962C8B-B14F-4D97-AF65-F5344CB8AC3E}">
        <p14:creationId xmlns:p14="http://schemas.microsoft.com/office/powerpoint/2010/main" val="1340773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grpSp>
        <p:nvGrpSpPr>
          <p:cNvPr id="3" name="object 3"/>
          <p:cNvGrpSpPr/>
          <p:nvPr/>
        </p:nvGrpSpPr>
        <p:grpSpPr>
          <a:xfrm>
            <a:off x="830391" y="1191255"/>
            <a:ext cx="746125" cy="46355"/>
            <a:chOff x="830391" y="1191255"/>
            <a:chExt cx="746125" cy="46355"/>
          </a:xfrm>
        </p:grpSpPr>
        <p:sp>
          <p:nvSpPr>
            <p:cNvPr id="4" name="object 4"/>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5" name="object 5"/>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grpSp>
        <p:nvGrpSpPr>
          <p:cNvPr id="9" name="object 9"/>
          <p:cNvGrpSpPr/>
          <p:nvPr/>
        </p:nvGrpSpPr>
        <p:grpSpPr>
          <a:xfrm>
            <a:off x="2771775" y="2910642"/>
            <a:ext cx="885825" cy="171450"/>
            <a:chOff x="2696912" y="2923612"/>
            <a:chExt cx="885825" cy="171450"/>
          </a:xfrm>
        </p:grpSpPr>
        <p:sp>
          <p:nvSpPr>
            <p:cNvPr id="10" name="object 10"/>
            <p:cNvSpPr/>
            <p:nvPr/>
          </p:nvSpPr>
          <p:spPr>
            <a:xfrm>
              <a:off x="2701675" y="2928374"/>
              <a:ext cx="876300" cy="161925"/>
            </a:xfrm>
            <a:custGeom>
              <a:avLst/>
              <a:gdLst/>
              <a:ahLst/>
              <a:cxnLst/>
              <a:rect l="l" t="t" r="r" b="b"/>
              <a:pathLst>
                <a:path w="876300" h="161925">
                  <a:moveTo>
                    <a:pt x="795449" y="161699"/>
                  </a:moveTo>
                  <a:lnTo>
                    <a:pt x="795449" y="121274"/>
                  </a:lnTo>
                  <a:lnTo>
                    <a:pt x="0" y="121274"/>
                  </a:lnTo>
                  <a:lnTo>
                    <a:pt x="0" y="40424"/>
                  </a:lnTo>
                  <a:lnTo>
                    <a:pt x="795449" y="40424"/>
                  </a:lnTo>
                  <a:lnTo>
                    <a:pt x="795449" y="0"/>
                  </a:lnTo>
                  <a:lnTo>
                    <a:pt x="876299" y="80849"/>
                  </a:lnTo>
                  <a:lnTo>
                    <a:pt x="795449" y="161699"/>
                  </a:lnTo>
                  <a:close/>
                </a:path>
              </a:pathLst>
            </a:custGeom>
            <a:solidFill>
              <a:srgbClr val="E9EDEE"/>
            </a:solidFill>
          </p:spPr>
          <p:txBody>
            <a:bodyPr wrap="square" lIns="0" tIns="0" rIns="0" bIns="0" rtlCol="0"/>
            <a:lstStyle/>
            <a:p>
              <a:endParaRPr/>
            </a:p>
          </p:txBody>
        </p:sp>
        <p:sp>
          <p:nvSpPr>
            <p:cNvPr id="11" name="object 11"/>
            <p:cNvSpPr/>
            <p:nvPr/>
          </p:nvSpPr>
          <p:spPr>
            <a:xfrm>
              <a:off x="2701675" y="2928374"/>
              <a:ext cx="876300" cy="161925"/>
            </a:xfrm>
            <a:custGeom>
              <a:avLst/>
              <a:gdLst/>
              <a:ahLst/>
              <a:cxnLst/>
              <a:rect l="l" t="t" r="r" b="b"/>
              <a:pathLst>
                <a:path w="876300" h="161925">
                  <a:moveTo>
                    <a:pt x="0" y="40424"/>
                  </a:moveTo>
                  <a:lnTo>
                    <a:pt x="795449" y="40424"/>
                  </a:lnTo>
                  <a:lnTo>
                    <a:pt x="795449" y="0"/>
                  </a:lnTo>
                  <a:lnTo>
                    <a:pt x="876299" y="80849"/>
                  </a:lnTo>
                  <a:lnTo>
                    <a:pt x="795449" y="161699"/>
                  </a:lnTo>
                  <a:lnTo>
                    <a:pt x="795449" y="121274"/>
                  </a:lnTo>
                  <a:lnTo>
                    <a:pt x="0" y="121274"/>
                  </a:lnTo>
                  <a:lnTo>
                    <a:pt x="0" y="40424"/>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5870584" y="2936525"/>
            <a:ext cx="911216" cy="140804"/>
            <a:chOff x="5860687" y="2936525"/>
            <a:chExt cx="659765" cy="171450"/>
          </a:xfrm>
        </p:grpSpPr>
        <p:sp>
          <p:nvSpPr>
            <p:cNvPr id="13" name="object 13"/>
            <p:cNvSpPr/>
            <p:nvPr/>
          </p:nvSpPr>
          <p:spPr>
            <a:xfrm>
              <a:off x="5865450" y="2941287"/>
              <a:ext cx="650240" cy="161925"/>
            </a:xfrm>
            <a:custGeom>
              <a:avLst/>
              <a:gdLst/>
              <a:ahLst/>
              <a:cxnLst/>
              <a:rect l="l" t="t" r="r" b="b"/>
              <a:pathLst>
                <a:path w="650240" h="161925">
                  <a:moveTo>
                    <a:pt x="568949" y="161699"/>
                  </a:moveTo>
                  <a:lnTo>
                    <a:pt x="568949" y="121274"/>
                  </a:lnTo>
                  <a:lnTo>
                    <a:pt x="0" y="121274"/>
                  </a:lnTo>
                  <a:lnTo>
                    <a:pt x="0" y="40424"/>
                  </a:lnTo>
                  <a:lnTo>
                    <a:pt x="568949" y="40424"/>
                  </a:lnTo>
                  <a:lnTo>
                    <a:pt x="568949" y="0"/>
                  </a:lnTo>
                  <a:lnTo>
                    <a:pt x="649799" y="80849"/>
                  </a:lnTo>
                  <a:lnTo>
                    <a:pt x="568949" y="161699"/>
                  </a:lnTo>
                  <a:close/>
                </a:path>
              </a:pathLst>
            </a:custGeom>
            <a:solidFill>
              <a:srgbClr val="E9EDEE"/>
            </a:solidFill>
          </p:spPr>
          <p:txBody>
            <a:bodyPr wrap="square" lIns="0" tIns="0" rIns="0" bIns="0" rtlCol="0"/>
            <a:lstStyle/>
            <a:p>
              <a:endParaRPr/>
            </a:p>
          </p:txBody>
        </p:sp>
        <p:sp>
          <p:nvSpPr>
            <p:cNvPr id="14" name="object 14"/>
            <p:cNvSpPr/>
            <p:nvPr/>
          </p:nvSpPr>
          <p:spPr>
            <a:xfrm>
              <a:off x="5865450" y="2941287"/>
              <a:ext cx="650240" cy="161925"/>
            </a:xfrm>
            <a:custGeom>
              <a:avLst/>
              <a:gdLst/>
              <a:ahLst/>
              <a:cxnLst/>
              <a:rect l="l" t="t" r="r" b="b"/>
              <a:pathLst>
                <a:path w="650240" h="161925">
                  <a:moveTo>
                    <a:pt x="0" y="40424"/>
                  </a:moveTo>
                  <a:lnTo>
                    <a:pt x="568949" y="40424"/>
                  </a:lnTo>
                  <a:lnTo>
                    <a:pt x="568949" y="0"/>
                  </a:lnTo>
                  <a:lnTo>
                    <a:pt x="649799" y="80849"/>
                  </a:lnTo>
                  <a:lnTo>
                    <a:pt x="568949" y="161699"/>
                  </a:lnTo>
                  <a:lnTo>
                    <a:pt x="568949" y="121274"/>
                  </a:lnTo>
                  <a:lnTo>
                    <a:pt x="0" y="121274"/>
                  </a:lnTo>
                  <a:lnTo>
                    <a:pt x="0" y="40424"/>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333874" y="1366380"/>
            <a:ext cx="2211070" cy="299720"/>
          </a:xfrm>
          <a:prstGeom prst="rect">
            <a:avLst/>
          </a:prstGeom>
        </p:spPr>
        <p:txBody>
          <a:bodyPr vert="horz" wrap="square" lIns="0" tIns="12700" rIns="0" bIns="0" rtlCol="0">
            <a:spAutoFit/>
          </a:bodyPr>
          <a:lstStyle/>
          <a:p>
            <a:pPr marL="12700">
              <a:lnSpc>
                <a:spcPct val="100000"/>
              </a:lnSpc>
              <a:spcBef>
                <a:spcPts val="100"/>
              </a:spcBef>
            </a:pPr>
            <a:r>
              <a:rPr sz="1800" b="1" spc="-110" dirty="0">
                <a:latin typeface="Tahoma"/>
                <a:cs typeface="Tahoma"/>
              </a:rPr>
              <a:t>Capturing</a:t>
            </a:r>
            <a:r>
              <a:rPr sz="1800" b="1" spc="-150" dirty="0">
                <a:latin typeface="Tahoma"/>
                <a:cs typeface="Tahoma"/>
              </a:rPr>
              <a:t> </a:t>
            </a:r>
            <a:r>
              <a:rPr sz="1800" b="1" spc="-165" dirty="0">
                <a:latin typeface="Tahoma"/>
                <a:cs typeface="Tahoma"/>
              </a:rPr>
              <a:t>Raw</a:t>
            </a:r>
            <a:r>
              <a:rPr sz="1800" b="1" spc="-140" dirty="0">
                <a:latin typeface="Tahoma"/>
                <a:cs typeface="Tahoma"/>
              </a:rPr>
              <a:t> </a:t>
            </a:r>
            <a:r>
              <a:rPr sz="1800" b="1" spc="-165" dirty="0">
                <a:latin typeface="Tahoma"/>
                <a:cs typeface="Tahoma"/>
              </a:rPr>
              <a:t>Image</a:t>
            </a:r>
            <a:endParaRPr sz="1800">
              <a:latin typeface="Tahoma"/>
              <a:cs typeface="Tahoma"/>
            </a:endParaRPr>
          </a:p>
        </p:txBody>
      </p:sp>
      <p:sp>
        <p:nvSpPr>
          <p:cNvPr id="16" name="object 16"/>
          <p:cNvSpPr txBox="1"/>
          <p:nvPr/>
        </p:nvSpPr>
        <p:spPr>
          <a:xfrm>
            <a:off x="3697337" y="1366380"/>
            <a:ext cx="1772285" cy="299720"/>
          </a:xfrm>
          <a:prstGeom prst="rect">
            <a:avLst/>
          </a:prstGeom>
        </p:spPr>
        <p:txBody>
          <a:bodyPr vert="horz" wrap="square" lIns="0" tIns="12700" rIns="0" bIns="0" rtlCol="0">
            <a:spAutoFit/>
          </a:bodyPr>
          <a:lstStyle/>
          <a:p>
            <a:pPr marL="12700">
              <a:lnSpc>
                <a:spcPct val="100000"/>
              </a:lnSpc>
              <a:spcBef>
                <a:spcPts val="100"/>
              </a:spcBef>
            </a:pPr>
            <a:r>
              <a:rPr sz="1800" b="1" spc="-85" dirty="0">
                <a:latin typeface="Tahoma"/>
                <a:cs typeface="Tahoma"/>
              </a:rPr>
              <a:t>Gray</a:t>
            </a:r>
            <a:r>
              <a:rPr sz="1800" b="1" spc="-155" dirty="0">
                <a:latin typeface="Tahoma"/>
                <a:cs typeface="Tahoma"/>
              </a:rPr>
              <a:t> </a:t>
            </a:r>
            <a:r>
              <a:rPr sz="1800" b="1" spc="-125" dirty="0">
                <a:latin typeface="Tahoma"/>
                <a:cs typeface="Tahoma"/>
              </a:rPr>
              <a:t>Scale</a:t>
            </a:r>
            <a:r>
              <a:rPr sz="1800" b="1" spc="-155" dirty="0">
                <a:latin typeface="Tahoma"/>
                <a:cs typeface="Tahoma"/>
              </a:rPr>
              <a:t> </a:t>
            </a:r>
            <a:r>
              <a:rPr sz="1800" b="1" spc="-175" dirty="0">
                <a:latin typeface="Tahoma"/>
                <a:cs typeface="Tahoma"/>
              </a:rPr>
              <a:t>Image</a:t>
            </a:r>
            <a:endParaRPr sz="1800">
              <a:latin typeface="Tahoma"/>
              <a:cs typeface="Tahoma"/>
            </a:endParaRPr>
          </a:p>
        </p:txBody>
      </p:sp>
      <p:sp>
        <p:nvSpPr>
          <p:cNvPr id="17" name="object 17"/>
          <p:cNvSpPr txBox="1">
            <a:spLocks noGrp="1"/>
          </p:cNvSpPr>
          <p:nvPr>
            <p:ph type="title"/>
          </p:nvPr>
        </p:nvSpPr>
        <p:spPr>
          <a:xfrm>
            <a:off x="6747168" y="1366380"/>
            <a:ext cx="2124075" cy="575945"/>
          </a:xfrm>
          <a:prstGeom prst="rect">
            <a:avLst/>
          </a:prstGeom>
        </p:spPr>
        <p:txBody>
          <a:bodyPr vert="horz" wrap="square" lIns="0" tIns="10795" rIns="0" bIns="0" rtlCol="0">
            <a:spAutoFit/>
          </a:bodyPr>
          <a:lstStyle/>
          <a:p>
            <a:pPr marL="845185" marR="5080" indent="-833119">
              <a:lnSpc>
                <a:spcPct val="100699"/>
              </a:lnSpc>
              <a:spcBef>
                <a:spcPts val="85"/>
              </a:spcBef>
            </a:pPr>
            <a:r>
              <a:rPr sz="1800" spc="-210" dirty="0">
                <a:solidFill>
                  <a:srgbClr val="000000"/>
                </a:solidFill>
                <a:latin typeface="Tahoma"/>
                <a:cs typeface="Tahoma"/>
              </a:rPr>
              <a:t>Image</a:t>
            </a:r>
            <a:r>
              <a:rPr sz="1800" spc="-160" dirty="0">
                <a:solidFill>
                  <a:srgbClr val="000000"/>
                </a:solidFill>
                <a:latin typeface="Tahoma"/>
                <a:cs typeface="Tahoma"/>
              </a:rPr>
              <a:t> </a:t>
            </a:r>
            <a:r>
              <a:rPr sz="1800" spc="-95" dirty="0">
                <a:solidFill>
                  <a:srgbClr val="000000"/>
                </a:solidFill>
                <a:latin typeface="Tahoma"/>
                <a:cs typeface="Tahoma"/>
              </a:rPr>
              <a:t>Post</a:t>
            </a:r>
            <a:r>
              <a:rPr sz="1800" spc="-155" dirty="0">
                <a:solidFill>
                  <a:srgbClr val="000000"/>
                </a:solidFill>
                <a:latin typeface="Tahoma"/>
                <a:cs typeface="Tahoma"/>
              </a:rPr>
              <a:t> </a:t>
            </a:r>
            <a:r>
              <a:rPr sz="1800" spc="-114" dirty="0">
                <a:solidFill>
                  <a:srgbClr val="000000"/>
                </a:solidFill>
                <a:latin typeface="Tahoma"/>
                <a:cs typeface="Tahoma"/>
              </a:rPr>
              <a:t>Gaussian </a:t>
            </a:r>
            <a:r>
              <a:rPr sz="1800" spc="-20" dirty="0">
                <a:solidFill>
                  <a:srgbClr val="000000"/>
                </a:solidFill>
                <a:latin typeface="Tahoma"/>
                <a:cs typeface="Tahoma"/>
              </a:rPr>
              <a:t>Blur</a:t>
            </a:r>
            <a:endParaRPr sz="1800">
              <a:latin typeface="Tahoma"/>
              <a:cs typeface="Tahoma"/>
            </a:endParaRPr>
          </a:p>
        </p:txBody>
      </p:sp>
      <p:pic>
        <p:nvPicPr>
          <p:cNvPr id="19" name="Picture 18">
            <a:extLst>
              <a:ext uri="{FF2B5EF4-FFF2-40B4-BE49-F238E27FC236}">
                <a16:creationId xmlns="" xmlns:a16="http://schemas.microsoft.com/office/drawing/2014/main" id="{9D7D272F-9B44-3A08-C21E-74D2AAE729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61" y="2038350"/>
            <a:ext cx="2604613" cy="2052696"/>
          </a:xfrm>
          <a:prstGeom prst="rect">
            <a:avLst/>
          </a:prstGeom>
        </p:spPr>
      </p:pic>
      <p:pic>
        <p:nvPicPr>
          <p:cNvPr id="21" name="Picture 20">
            <a:extLst>
              <a:ext uri="{FF2B5EF4-FFF2-40B4-BE49-F238E27FC236}">
                <a16:creationId xmlns="" xmlns:a16="http://schemas.microsoft.com/office/drawing/2014/main" id="{366983CC-12C4-FC75-2AC8-2DE69B397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486" y="2038350"/>
            <a:ext cx="2050714" cy="2027873"/>
          </a:xfrm>
          <a:prstGeom prst="rect">
            <a:avLst/>
          </a:prstGeom>
        </p:spPr>
      </p:pic>
      <p:pic>
        <p:nvPicPr>
          <p:cNvPr id="23" name="Picture 22">
            <a:extLst>
              <a:ext uri="{FF2B5EF4-FFF2-40B4-BE49-F238E27FC236}">
                <a16:creationId xmlns="" xmlns:a16="http://schemas.microsoft.com/office/drawing/2014/main" id="{A507308B-BE9E-864C-88ED-8E97A9054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234" y="2038350"/>
            <a:ext cx="1832566" cy="202787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66750"/>
            <a:ext cx="7772400" cy="369332"/>
          </a:xfrm>
        </p:spPr>
        <p:txBody>
          <a:bodyPr/>
          <a:lstStyle/>
          <a:p>
            <a:r>
              <a:rPr lang="en-IN" sz="2400" dirty="0" smtClean="0"/>
              <a:t>Loopholes in the previous method and its correction</a:t>
            </a:r>
            <a:endParaRPr lang="en-IN" sz="2400" dirty="0"/>
          </a:p>
        </p:txBody>
      </p:sp>
      <p:sp>
        <p:nvSpPr>
          <p:cNvPr id="3" name="Subtitle 2"/>
          <p:cNvSpPr>
            <a:spLocks noGrp="1"/>
          </p:cNvSpPr>
          <p:nvPr>
            <p:ph type="subTitle" idx="4"/>
          </p:nvPr>
        </p:nvSpPr>
        <p:spPr>
          <a:xfrm>
            <a:off x="652409" y="1504950"/>
            <a:ext cx="8077200" cy="2877711"/>
          </a:xfrm>
        </p:spPr>
        <p:txBody>
          <a:bodyPr/>
          <a:lstStyle/>
          <a:p>
            <a:r>
              <a:rPr lang="en-IN" sz="1700" dirty="0"/>
              <a:t>I</a:t>
            </a:r>
            <a:r>
              <a:rPr lang="en-IN" sz="1700" dirty="0" smtClean="0"/>
              <a:t>n the previous </a:t>
            </a:r>
            <a:r>
              <a:rPr lang="en-IN" sz="1700" dirty="0"/>
              <a:t>method there are </a:t>
            </a:r>
            <a:r>
              <a:rPr lang="en-IN" sz="1700" b="1" dirty="0">
                <a:solidFill>
                  <a:srgbClr val="C00000"/>
                </a:solidFill>
              </a:rPr>
              <a:t>many loop holes </a:t>
            </a:r>
            <a:r>
              <a:rPr lang="en-IN" sz="1700" dirty="0" smtClean="0"/>
              <a:t>like: </a:t>
            </a:r>
            <a:endParaRPr lang="en-IN" sz="1700" dirty="0"/>
          </a:p>
          <a:p>
            <a:pPr marL="285750" indent="-285750">
              <a:buFont typeface="Arial" panose="020B0604020202020204" pitchFamily="34" charset="0"/>
              <a:buChar char="•"/>
            </a:pPr>
            <a:r>
              <a:rPr lang="en-IN" sz="1700" dirty="0" smtClean="0"/>
              <a:t>hand </a:t>
            </a:r>
            <a:r>
              <a:rPr lang="en-IN" sz="1700" dirty="0"/>
              <a:t>must be ahead of clean soft </a:t>
            </a:r>
            <a:r>
              <a:rPr lang="en-IN" sz="1700" dirty="0" smtClean="0"/>
              <a:t>background</a:t>
            </a:r>
          </a:p>
          <a:p>
            <a:pPr marL="285750" indent="-285750">
              <a:buFont typeface="Arial" panose="020B0604020202020204" pitchFamily="34" charset="0"/>
              <a:buChar char="•"/>
            </a:pPr>
            <a:r>
              <a:rPr lang="en-IN" sz="1700" dirty="0" smtClean="0"/>
              <a:t>proper </a:t>
            </a:r>
            <a:r>
              <a:rPr lang="en-IN" sz="1700" dirty="0"/>
              <a:t>lightning condition </a:t>
            </a:r>
            <a:endParaRPr lang="en-IN" sz="1700" dirty="0" smtClean="0"/>
          </a:p>
          <a:p>
            <a:pPr marL="285750" indent="-285750">
              <a:buFont typeface="Arial" panose="020B0604020202020204" pitchFamily="34" charset="0"/>
              <a:buChar char="•"/>
            </a:pPr>
            <a:r>
              <a:rPr lang="en-IN" sz="1700" dirty="0" smtClean="0"/>
              <a:t>varied hand colours, etc.</a:t>
            </a:r>
          </a:p>
          <a:p>
            <a:r>
              <a:rPr lang="en-IN" sz="1700" dirty="0" smtClean="0"/>
              <a:t>then </a:t>
            </a:r>
            <a:r>
              <a:rPr lang="en-IN" sz="1700" dirty="0"/>
              <a:t>only this method will give good accurate results but in real world we </a:t>
            </a:r>
            <a:r>
              <a:rPr lang="en-IN" sz="1700" dirty="0" smtClean="0"/>
              <a:t>don't </a:t>
            </a:r>
            <a:r>
              <a:rPr lang="en-IN" sz="1700" dirty="0"/>
              <a:t>get good background everywhere and we don’t get good lightning conditions too</a:t>
            </a:r>
            <a:r>
              <a:rPr lang="en-IN" sz="1700" dirty="0" smtClean="0"/>
              <a:t>.</a:t>
            </a:r>
          </a:p>
          <a:p>
            <a:endParaRPr lang="en-IN" sz="1700" dirty="0"/>
          </a:p>
          <a:p>
            <a:r>
              <a:rPr lang="en-IN" sz="1700" dirty="0"/>
              <a:t>So to overcome this situation we </a:t>
            </a:r>
            <a:r>
              <a:rPr lang="en-IN" sz="1700" dirty="0" smtClean="0"/>
              <a:t>tried different </a:t>
            </a:r>
            <a:r>
              <a:rPr lang="en-IN" sz="1700" dirty="0"/>
              <a:t>approaches then we reached at one interesting solution in which firstly </a:t>
            </a:r>
            <a:r>
              <a:rPr lang="en-IN" sz="1700" b="1" dirty="0">
                <a:solidFill>
                  <a:srgbClr val="00B050"/>
                </a:solidFill>
              </a:rPr>
              <a:t>we detect hand from frame using mediapipe</a:t>
            </a:r>
            <a:r>
              <a:rPr lang="en-IN" sz="1700" dirty="0"/>
              <a:t> and </a:t>
            </a:r>
            <a:r>
              <a:rPr lang="en-IN" sz="1700" b="1" dirty="0">
                <a:solidFill>
                  <a:srgbClr val="00B050"/>
                </a:solidFill>
              </a:rPr>
              <a:t>get the hand landmarks of hand present in that image </a:t>
            </a:r>
            <a:r>
              <a:rPr lang="en-IN" sz="1700" dirty="0" smtClean="0"/>
              <a:t>and store those hand landmarks in a numpy array.</a:t>
            </a:r>
            <a:endParaRPr lang="en-IN" sz="1700" dirty="0"/>
          </a:p>
        </p:txBody>
      </p:sp>
    </p:spTree>
    <p:extLst>
      <p:ext uri="{BB962C8B-B14F-4D97-AF65-F5344CB8AC3E}">
        <p14:creationId xmlns:p14="http://schemas.microsoft.com/office/powerpoint/2010/main" val="644542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d landmarks detection guide | MediaPipe | Google for Developers">
            <a:extLst>
              <a:ext uri="{FF2B5EF4-FFF2-40B4-BE49-F238E27FC236}">
                <a16:creationId xmlns="" xmlns:a16="http://schemas.microsoft.com/office/drawing/2014/main" id="{7852CCA2-F13A-1ED1-1206-485B1FDBC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 y="1733550"/>
            <a:ext cx="9144000" cy="3170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F021885B-E474-69D2-CF7F-6DA896CCB296}"/>
              </a:ext>
            </a:extLst>
          </p:cNvPr>
          <p:cNvSpPr txBox="1"/>
          <p:nvPr/>
        </p:nvSpPr>
        <p:spPr>
          <a:xfrm>
            <a:off x="2108215" y="666750"/>
            <a:ext cx="4918334" cy="461665"/>
          </a:xfrm>
          <a:prstGeom prst="rect">
            <a:avLst/>
          </a:prstGeom>
          <a:noFill/>
        </p:spPr>
        <p:txBody>
          <a:bodyPr wrap="none" rtlCol="0">
            <a:spAutoFit/>
          </a:bodyPr>
          <a:lstStyle/>
          <a:p>
            <a:r>
              <a:rPr lang="en-US" sz="2400" b="1" dirty="0"/>
              <a:t>Mediapipe Handtracking module</a:t>
            </a:r>
            <a:endParaRPr lang="en-IN" sz="2400" b="1" dirty="0"/>
          </a:p>
        </p:txBody>
      </p:sp>
    </p:spTree>
    <p:extLst>
      <p:ext uri="{BB962C8B-B14F-4D97-AF65-F5344CB8AC3E}">
        <p14:creationId xmlns:p14="http://schemas.microsoft.com/office/powerpoint/2010/main" val="5718306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5143620"/>
            <a:chOff x="0" y="487800"/>
            <a:chExt cx="9144000" cy="4655820"/>
          </a:xfrm>
        </p:grpSpPr>
        <p:sp>
          <p:nvSpPr>
            <p:cNvPr id="3" name="object 3"/>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4" name="object 4"/>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5" name="object 5"/>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8" name="object 8"/>
          <p:cNvSpPr txBox="1"/>
          <p:nvPr/>
        </p:nvSpPr>
        <p:spPr>
          <a:xfrm>
            <a:off x="802475" y="1375155"/>
            <a:ext cx="3383279" cy="2475037"/>
          </a:xfrm>
          <a:prstGeom prst="rect">
            <a:avLst/>
          </a:prstGeom>
        </p:spPr>
        <p:txBody>
          <a:bodyPr vert="horz" wrap="square" lIns="0" tIns="12700" rIns="0" bIns="0" rtlCol="0">
            <a:spAutoFit/>
          </a:bodyPr>
          <a:lstStyle/>
          <a:p>
            <a:pPr marL="12700" marR="5080">
              <a:lnSpc>
                <a:spcPct val="100000"/>
              </a:lnSpc>
              <a:spcBef>
                <a:spcPts val="100"/>
              </a:spcBef>
            </a:pPr>
            <a:r>
              <a:rPr sz="4000" b="1" spc="80" dirty="0">
                <a:solidFill>
                  <a:srgbClr val="1A1A1A"/>
                </a:solidFill>
                <a:latin typeface="Trebuchet MS"/>
                <a:cs typeface="Trebuchet MS"/>
              </a:rPr>
              <a:t>Conversion</a:t>
            </a:r>
            <a:r>
              <a:rPr sz="4000" b="1" spc="-225" dirty="0">
                <a:solidFill>
                  <a:srgbClr val="1A1A1A"/>
                </a:solidFill>
                <a:latin typeface="Trebuchet MS"/>
                <a:cs typeface="Trebuchet MS"/>
              </a:rPr>
              <a:t> </a:t>
            </a:r>
            <a:r>
              <a:rPr sz="4000" b="1" spc="45" dirty="0">
                <a:solidFill>
                  <a:srgbClr val="1A1A1A"/>
                </a:solidFill>
                <a:latin typeface="Trebuchet MS"/>
                <a:cs typeface="Trebuchet MS"/>
              </a:rPr>
              <a:t>of </a:t>
            </a:r>
            <a:r>
              <a:rPr sz="4000" b="1" spc="170" dirty="0">
                <a:solidFill>
                  <a:srgbClr val="1A1A1A"/>
                </a:solidFill>
                <a:latin typeface="Trebuchet MS"/>
                <a:cs typeface="Trebuchet MS"/>
              </a:rPr>
              <a:t>Sign </a:t>
            </a:r>
            <a:r>
              <a:rPr sz="4000" b="1" spc="215" dirty="0">
                <a:solidFill>
                  <a:srgbClr val="1A1A1A"/>
                </a:solidFill>
                <a:latin typeface="Trebuchet MS"/>
                <a:cs typeface="Trebuchet MS"/>
              </a:rPr>
              <a:t>Language</a:t>
            </a:r>
            <a:r>
              <a:rPr sz="4000" b="1" spc="-220" dirty="0">
                <a:solidFill>
                  <a:srgbClr val="1A1A1A"/>
                </a:solidFill>
                <a:latin typeface="Trebuchet MS"/>
                <a:cs typeface="Trebuchet MS"/>
              </a:rPr>
              <a:t> </a:t>
            </a:r>
            <a:r>
              <a:rPr sz="4000" b="1" spc="-25" dirty="0">
                <a:solidFill>
                  <a:srgbClr val="1A1A1A"/>
                </a:solidFill>
                <a:latin typeface="Trebuchet MS"/>
                <a:cs typeface="Trebuchet MS"/>
              </a:rPr>
              <a:t>to </a:t>
            </a:r>
            <a:r>
              <a:rPr lang="en-US" sz="4000" b="1" spc="-20" dirty="0">
                <a:solidFill>
                  <a:srgbClr val="1A1A1A"/>
                </a:solidFill>
                <a:latin typeface="Trebuchet MS"/>
                <a:cs typeface="Trebuchet MS"/>
              </a:rPr>
              <a:t>Speech</a:t>
            </a:r>
            <a:endParaRPr sz="4000" dirty="0">
              <a:latin typeface="Trebuchet MS"/>
              <a:cs typeface="Trebuchet MS"/>
            </a:endParaRPr>
          </a:p>
        </p:txBody>
      </p:sp>
      <p:sp>
        <p:nvSpPr>
          <p:cNvPr id="9" name="object 9"/>
          <p:cNvSpPr txBox="1"/>
          <p:nvPr/>
        </p:nvSpPr>
        <p:spPr>
          <a:xfrm>
            <a:off x="802474" y="4050122"/>
            <a:ext cx="1864525"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595959"/>
                </a:solidFill>
                <a:latin typeface="Tahoma"/>
                <a:cs typeface="Tahoma"/>
              </a:rPr>
              <a:t>For</a:t>
            </a:r>
            <a:r>
              <a:rPr sz="1600" spc="-120" dirty="0">
                <a:solidFill>
                  <a:srgbClr val="595959"/>
                </a:solidFill>
                <a:latin typeface="Tahoma"/>
                <a:cs typeface="Tahoma"/>
              </a:rPr>
              <a:t> </a:t>
            </a:r>
            <a:r>
              <a:rPr lang="en-IN" sz="1600" dirty="0" smtClean="0">
                <a:solidFill>
                  <a:srgbClr val="595959"/>
                </a:solidFill>
                <a:latin typeface="Tahoma"/>
                <a:cs typeface="Tahoma"/>
              </a:rPr>
              <a:t>Deaf and Dumb</a:t>
            </a:r>
            <a:endParaRPr sz="1600" dirty="0">
              <a:latin typeface="Tahoma"/>
              <a:cs typeface="Tahoma"/>
            </a:endParaRPr>
          </a:p>
        </p:txBody>
      </p:sp>
      <p:pic>
        <p:nvPicPr>
          <p:cNvPr id="12" name="Picture 11">
            <a:extLst>
              <a:ext uri="{FF2B5EF4-FFF2-40B4-BE49-F238E27FC236}">
                <a16:creationId xmlns="" xmlns:a16="http://schemas.microsoft.com/office/drawing/2014/main" id="{E2621D1B-8446-9A96-7239-D906FA4AE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720" y="895350"/>
            <a:ext cx="2725224" cy="1676400"/>
          </a:xfrm>
          <a:prstGeom prst="rect">
            <a:avLst/>
          </a:prstGeom>
        </p:spPr>
      </p:pic>
      <p:pic>
        <p:nvPicPr>
          <p:cNvPr id="14" name="Picture 13">
            <a:extLst>
              <a:ext uri="{FF2B5EF4-FFF2-40B4-BE49-F238E27FC236}">
                <a16:creationId xmlns="" xmlns:a16="http://schemas.microsoft.com/office/drawing/2014/main" id="{644A0F9D-5C0D-6D76-5923-2684BF28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720" y="2605809"/>
            <a:ext cx="2733104" cy="2086471"/>
          </a:xfrm>
          <a:prstGeom prst="rect">
            <a:avLst/>
          </a:prstGeom>
        </p:spPr>
      </p:pic>
    </p:spTree>
    <p:extLst>
      <p:ext uri="{BB962C8B-B14F-4D97-AF65-F5344CB8AC3E}">
        <p14:creationId xmlns:p14="http://schemas.microsoft.com/office/powerpoint/2010/main" val="38862690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825" y="1328137"/>
            <a:ext cx="7721600" cy="574040"/>
          </a:xfrm>
          <a:prstGeom prst="rect">
            <a:avLst/>
          </a:prstGeom>
        </p:spPr>
        <p:txBody>
          <a:bodyPr vert="horz" wrap="square" lIns="0" tIns="12700" rIns="0" bIns="0" rtlCol="0">
            <a:spAutoFit/>
          </a:bodyPr>
          <a:lstStyle/>
          <a:p>
            <a:pPr marL="12700">
              <a:lnSpc>
                <a:spcPct val="100000"/>
              </a:lnSpc>
              <a:spcBef>
                <a:spcPts val="100"/>
              </a:spcBef>
            </a:pPr>
            <a:r>
              <a:rPr sz="3600" spc="215" dirty="0">
                <a:solidFill>
                  <a:srgbClr val="FFFFFF"/>
                </a:solidFill>
              </a:rPr>
              <a:t>Why</a:t>
            </a:r>
            <a:r>
              <a:rPr sz="3600" spc="-210" dirty="0">
                <a:solidFill>
                  <a:srgbClr val="FFFFFF"/>
                </a:solidFill>
              </a:rPr>
              <a:t> </a:t>
            </a:r>
            <a:r>
              <a:rPr sz="3600" spc="120" dirty="0">
                <a:solidFill>
                  <a:srgbClr val="FFFFFF"/>
                </a:solidFill>
              </a:rPr>
              <a:t>we</a:t>
            </a:r>
            <a:r>
              <a:rPr sz="3600" spc="-210" dirty="0">
                <a:solidFill>
                  <a:srgbClr val="FFFFFF"/>
                </a:solidFill>
              </a:rPr>
              <a:t> </a:t>
            </a:r>
            <a:r>
              <a:rPr sz="3600" spc="75" dirty="0">
                <a:solidFill>
                  <a:srgbClr val="FFFFFF"/>
                </a:solidFill>
              </a:rPr>
              <a:t>Created</a:t>
            </a:r>
            <a:r>
              <a:rPr sz="3600" spc="-204" dirty="0">
                <a:solidFill>
                  <a:srgbClr val="FFFFFF"/>
                </a:solidFill>
              </a:rPr>
              <a:t> </a:t>
            </a:r>
            <a:r>
              <a:rPr sz="3600" dirty="0">
                <a:solidFill>
                  <a:srgbClr val="FFFFFF"/>
                </a:solidFill>
              </a:rPr>
              <a:t>our</a:t>
            </a:r>
            <a:r>
              <a:rPr sz="3600" spc="-210" dirty="0">
                <a:solidFill>
                  <a:srgbClr val="FFFFFF"/>
                </a:solidFill>
              </a:rPr>
              <a:t> </a:t>
            </a:r>
            <a:r>
              <a:rPr sz="3600" spc="114" dirty="0">
                <a:solidFill>
                  <a:srgbClr val="FFFFFF"/>
                </a:solidFill>
              </a:rPr>
              <a:t>own</a:t>
            </a:r>
            <a:r>
              <a:rPr sz="3600" spc="-204" dirty="0">
                <a:solidFill>
                  <a:srgbClr val="FFFFFF"/>
                </a:solidFill>
              </a:rPr>
              <a:t> </a:t>
            </a:r>
            <a:r>
              <a:rPr sz="3600" spc="105" dirty="0">
                <a:solidFill>
                  <a:srgbClr val="FFFFFF"/>
                </a:solidFill>
              </a:rPr>
              <a:t>Dataset</a:t>
            </a:r>
            <a:r>
              <a:rPr sz="3600" spc="-210" dirty="0">
                <a:solidFill>
                  <a:srgbClr val="FFFFFF"/>
                </a:solidFill>
              </a:rPr>
              <a:t> </a:t>
            </a:r>
            <a:r>
              <a:rPr sz="3600" spc="120" dirty="0">
                <a:solidFill>
                  <a:srgbClr val="FFFFFF"/>
                </a:solidFill>
              </a:rPr>
              <a:t>?</a:t>
            </a:r>
            <a:endParaRPr sz="36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428750"/>
            <a:ext cx="8305800" cy="3296800"/>
          </a:xfrm>
          <a:prstGeom prst="rect">
            <a:avLst/>
          </a:prstGeom>
        </p:spPr>
        <p:txBody>
          <a:bodyPr vert="horz" wrap="square" lIns="0" tIns="12700" rIns="0" bIns="0" rtlCol="0">
            <a:spAutoFit/>
          </a:bodyPr>
          <a:lstStyle/>
          <a:p>
            <a:pPr marL="469900" marR="5080" indent="-457200">
              <a:lnSpc>
                <a:spcPct val="114599"/>
              </a:lnSpc>
              <a:spcBef>
                <a:spcPts val="100"/>
              </a:spcBef>
              <a:buClr>
                <a:srgbClr val="595959"/>
              </a:buClr>
              <a:buFont typeface="MS PGothic"/>
              <a:buChar char="➔"/>
              <a:tabLst>
                <a:tab pos="469900" algn="l"/>
              </a:tabLst>
            </a:pPr>
            <a:r>
              <a:rPr sz="1800" spc="55" dirty="0">
                <a:solidFill>
                  <a:srgbClr val="333333"/>
                </a:solidFill>
                <a:latin typeface="Tahoma"/>
                <a:cs typeface="Tahoma"/>
              </a:rPr>
              <a:t>For</a:t>
            </a:r>
            <a:r>
              <a:rPr sz="1800" spc="-160" dirty="0">
                <a:solidFill>
                  <a:srgbClr val="333333"/>
                </a:solidFill>
                <a:latin typeface="Tahoma"/>
                <a:cs typeface="Tahoma"/>
              </a:rPr>
              <a:t> </a:t>
            </a:r>
            <a:r>
              <a:rPr sz="1800" dirty="0">
                <a:solidFill>
                  <a:srgbClr val="333333"/>
                </a:solidFill>
                <a:latin typeface="Tahoma"/>
                <a:cs typeface="Tahoma"/>
              </a:rPr>
              <a:t>the</a:t>
            </a:r>
            <a:r>
              <a:rPr sz="1800" spc="-160" dirty="0">
                <a:solidFill>
                  <a:srgbClr val="333333"/>
                </a:solidFill>
                <a:latin typeface="Tahoma"/>
                <a:cs typeface="Tahoma"/>
              </a:rPr>
              <a:t> </a:t>
            </a:r>
            <a:r>
              <a:rPr sz="1800" dirty="0">
                <a:solidFill>
                  <a:srgbClr val="333333"/>
                </a:solidFill>
                <a:latin typeface="Tahoma"/>
                <a:cs typeface="Tahoma"/>
              </a:rPr>
              <a:t>project</a:t>
            </a:r>
            <a:r>
              <a:rPr sz="1800" spc="-160" dirty="0">
                <a:solidFill>
                  <a:srgbClr val="333333"/>
                </a:solidFill>
                <a:latin typeface="Tahoma"/>
                <a:cs typeface="Tahoma"/>
              </a:rPr>
              <a:t> </a:t>
            </a:r>
            <a:r>
              <a:rPr sz="1800" dirty="0">
                <a:solidFill>
                  <a:srgbClr val="333333"/>
                </a:solidFill>
                <a:latin typeface="Tahoma"/>
                <a:cs typeface="Tahoma"/>
              </a:rPr>
              <a:t>we</a:t>
            </a:r>
            <a:r>
              <a:rPr sz="1800" spc="-160" dirty="0">
                <a:solidFill>
                  <a:srgbClr val="333333"/>
                </a:solidFill>
                <a:latin typeface="Tahoma"/>
                <a:cs typeface="Tahoma"/>
              </a:rPr>
              <a:t> </a:t>
            </a:r>
            <a:r>
              <a:rPr sz="1800" dirty="0">
                <a:solidFill>
                  <a:srgbClr val="333333"/>
                </a:solidFill>
                <a:latin typeface="Tahoma"/>
                <a:cs typeface="Tahoma"/>
              </a:rPr>
              <a:t>tried</a:t>
            </a:r>
            <a:r>
              <a:rPr sz="1800" spc="-160" dirty="0">
                <a:solidFill>
                  <a:srgbClr val="333333"/>
                </a:solidFill>
                <a:latin typeface="Tahoma"/>
                <a:cs typeface="Tahoma"/>
              </a:rPr>
              <a:t> </a:t>
            </a:r>
            <a:r>
              <a:rPr sz="1800" dirty="0">
                <a:solidFill>
                  <a:srgbClr val="333333"/>
                </a:solidFill>
                <a:latin typeface="Tahoma"/>
                <a:cs typeface="Tahoma"/>
              </a:rPr>
              <a:t>to</a:t>
            </a:r>
            <a:r>
              <a:rPr sz="1800" spc="-160" dirty="0">
                <a:solidFill>
                  <a:srgbClr val="333333"/>
                </a:solidFill>
                <a:latin typeface="Tahoma"/>
                <a:cs typeface="Tahoma"/>
              </a:rPr>
              <a:t> </a:t>
            </a:r>
            <a:r>
              <a:rPr sz="1800" dirty="0">
                <a:solidFill>
                  <a:srgbClr val="333333"/>
                </a:solidFill>
                <a:latin typeface="Tahoma"/>
                <a:cs typeface="Tahoma"/>
              </a:rPr>
              <a:t>find</a:t>
            </a:r>
            <a:r>
              <a:rPr sz="1800" spc="-160" dirty="0">
                <a:solidFill>
                  <a:srgbClr val="333333"/>
                </a:solidFill>
                <a:latin typeface="Tahoma"/>
                <a:cs typeface="Tahoma"/>
              </a:rPr>
              <a:t> </a:t>
            </a:r>
            <a:r>
              <a:rPr sz="1800" dirty="0">
                <a:solidFill>
                  <a:srgbClr val="333333"/>
                </a:solidFill>
                <a:latin typeface="Tahoma"/>
                <a:cs typeface="Tahoma"/>
              </a:rPr>
              <a:t>already</a:t>
            </a:r>
            <a:r>
              <a:rPr sz="1800" spc="-160" dirty="0">
                <a:solidFill>
                  <a:srgbClr val="333333"/>
                </a:solidFill>
                <a:latin typeface="Tahoma"/>
                <a:cs typeface="Tahoma"/>
              </a:rPr>
              <a:t> </a:t>
            </a:r>
            <a:r>
              <a:rPr sz="1800" spc="-30" dirty="0">
                <a:solidFill>
                  <a:srgbClr val="333333"/>
                </a:solidFill>
                <a:latin typeface="Tahoma"/>
                <a:cs typeface="Tahoma"/>
              </a:rPr>
              <a:t>made</a:t>
            </a:r>
            <a:r>
              <a:rPr sz="1800" spc="-160" dirty="0">
                <a:solidFill>
                  <a:srgbClr val="333333"/>
                </a:solidFill>
                <a:latin typeface="Tahoma"/>
                <a:cs typeface="Tahoma"/>
              </a:rPr>
              <a:t> </a:t>
            </a:r>
            <a:r>
              <a:rPr sz="1800" dirty="0">
                <a:solidFill>
                  <a:srgbClr val="333333"/>
                </a:solidFill>
                <a:latin typeface="Tahoma"/>
                <a:cs typeface="Tahoma"/>
              </a:rPr>
              <a:t>datasets</a:t>
            </a:r>
            <a:r>
              <a:rPr sz="1800" spc="-160" dirty="0">
                <a:solidFill>
                  <a:srgbClr val="333333"/>
                </a:solidFill>
                <a:latin typeface="Tahoma"/>
                <a:cs typeface="Tahoma"/>
              </a:rPr>
              <a:t> </a:t>
            </a:r>
            <a:r>
              <a:rPr sz="1800" dirty="0">
                <a:solidFill>
                  <a:srgbClr val="333333"/>
                </a:solidFill>
                <a:latin typeface="Tahoma"/>
                <a:cs typeface="Tahoma"/>
              </a:rPr>
              <a:t>but</a:t>
            </a:r>
            <a:r>
              <a:rPr sz="1800" spc="-160" dirty="0">
                <a:solidFill>
                  <a:srgbClr val="333333"/>
                </a:solidFill>
                <a:latin typeface="Tahoma"/>
                <a:cs typeface="Tahoma"/>
              </a:rPr>
              <a:t> </a:t>
            </a:r>
            <a:r>
              <a:rPr sz="1800" dirty="0">
                <a:solidFill>
                  <a:srgbClr val="333333"/>
                </a:solidFill>
                <a:latin typeface="Tahoma"/>
                <a:cs typeface="Tahoma"/>
              </a:rPr>
              <a:t>we</a:t>
            </a:r>
            <a:r>
              <a:rPr sz="1800" spc="-160" dirty="0">
                <a:solidFill>
                  <a:srgbClr val="333333"/>
                </a:solidFill>
                <a:latin typeface="Tahoma"/>
                <a:cs typeface="Tahoma"/>
              </a:rPr>
              <a:t> </a:t>
            </a:r>
            <a:r>
              <a:rPr sz="1800" spc="-10" dirty="0">
                <a:solidFill>
                  <a:srgbClr val="333333"/>
                </a:solidFill>
                <a:latin typeface="Tahoma"/>
                <a:cs typeface="Tahoma"/>
              </a:rPr>
              <a:t>couldn’t </a:t>
            </a:r>
            <a:r>
              <a:rPr sz="1800" dirty="0">
                <a:solidFill>
                  <a:srgbClr val="333333"/>
                </a:solidFill>
                <a:latin typeface="Tahoma"/>
                <a:cs typeface="Tahoma"/>
              </a:rPr>
              <a:t>find</a:t>
            </a:r>
            <a:r>
              <a:rPr sz="1800" spc="-175" dirty="0">
                <a:solidFill>
                  <a:srgbClr val="333333"/>
                </a:solidFill>
                <a:latin typeface="Tahoma"/>
                <a:cs typeface="Tahoma"/>
              </a:rPr>
              <a:t> </a:t>
            </a:r>
            <a:r>
              <a:rPr sz="1800" dirty="0">
                <a:solidFill>
                  <a:srgbClr val="333333"/>
                </a:solidFill>
                <a:latin typeface="Tahoma"/>
                <a:cs typeface="Tahoma"/>
              </a:rPr>
              <a:t>dataset</a:t>
            </a:r>
            <a:r>
              <a:rPr sz="1800" spc="-170" dirty="0">
                <a:solidFill>
                  <a:srgbClr val="333333"/>
                </a:solidFill>
                <a:latin typeface="Tahoma"/>
                <a:cs typeface="Tahoma"/>
              </a:rPr>
              <a:t> </a:t>
            </a:r>
            <a:r>
              <a:rPr sz="1800" dirty="0">
                <a:solidFill>
                  <a:srgbClr val="333333"/>
                </a:solidFill>
                <a:latin typeface="Tahoma"/>
                <a:cs typeface="Tahoma"/>
              </a:rPr>
              <a:t>in</a:t>
            </a:r>
            <a:r>
              <a:rPr sz="1800" spc="-170" dirty="0">
                <a:solidFill>
                  <a:srgbClr val="333333"/>
                </a:solidFill>
                <a:latin typeface="Tahoma"/>
                <a:cs typeface="Tahoma"/>
              </a:rPr>
              <a:t> </a:t>
            </a:r>
            <a:r>
              <a:rPr sz="1800" dirty="0">
                <a:solidFill>
                  <a:srgbClr val="333333"/>
                </a:solidFill>
                <a:latin typeface="Tahoma"/>
                <a:cs typeface="Tahoma"/>
              </a:rPr>
              <a:t>the</a:t>
            </a:r>
            <a:r>
              <a:rPr sz="1800" spc="-170" dirty="0">
                <a:solidFill>
                  <a:srgbClr val="333333"/>
                </a:solidFill>
                <a:latin typeface="Tahoma"/>
                <a:cs typeface="Tahoma"/>
              </a:rPr>
              <a:t> </a:t>
            </a:r>
            <a:r>
              <a:rPr sz="1800" dirty="0">
                <a:solidFill>
                  <a:srgbClr val="333333"/>
                </a:solidFill>
                <a:latin typeface="Tahoma"/>
                <a:cs typeface="Tahoma"/>
              </a:rPr>
              <a:t>form</a:t>
            </a:r>
            <a:r>
              <a:rPr sz="1800" spc="-170" dirty="0">
                <a:solidFill>
                  <a:srgbClr val="333333"/>
                </a:solidFill>
                <a:latin typeface="Tahoma"/>
                <a:cs typeface="Tahoma"/>
              </a:rPr>
              <a:t> </a:t>
            </a:r>
            <a:r>
              <a:rPr sz="1800" dirty="0">
                <a:solidFill>
                  <a:srgbClr val="333333"/>
                </a:solidFill>
                <a:latin typeface="Tahoma"/>
                <a:cs typeface="Tahoma"/>
              </a:rPr>
              <a:t>of</a:t>
            </a:r>
            <a:r>
              <a:rPr sz="1800" spc="-170" dirty="0">
                <a:solidFill>
                  <a:srgbClr val="333333"/>
                </a:solidFill>
                <a:latin typeface="Tahoma"/>
                <a:cs typeface="Tahoma"/>
              </a:rPr>
              <a:t> </a:t>
            </a:r>
            <a:r>
              <a:rPr sz="1800" dirty="0">
                <a:solidFill>
                  <a:srgbClr val="333333"/>
                </a:solidFill>
                <a:latin typeface="Tahoma"/>
                <a:cs typeface="Tahoma"/>
              </a:rPr>
              <a:t>raw</a:t>
            </a:r>
            <a:r>
              <a:rPr sz="1800" spc="-170" dirty="0">
                <a:solidFill>
                  <a:srgbClr val="333333"/>
                </a:solidFill>
                <a:latin typeface="Tahoma"/>
                <a:cs typeface="Tahoma"/>
              </a:rPr>
              <a:t> </a:t>
            </a:r>
            <a:r>
              <a:rPr sz="1800" spc="-35" dirty="0">
                <a:solidFill>
                  <a:srgbClr val="333333"/>
                </a:solidFill>
                <a:latin typeface="Tahoma"/>
                <a:cs typeface="Tahoma"/>
              </a:rPr>
              <a:t>images</a:t>
            </a:r>
            <a:r>
              <a:rPr sz="1800" spc="-170" dirty="0">
                <a:solidFill>
                  <a:srgbClr val="333333"/>
                </a:solidFill>
                <a:latin typeface="Tahoma"/>
                <a:cs typeface="Tahoma"/>
              </a:rPr>
              <a:t> </a:t>
            </a:r>
            <a:r>
              <a:rPr sz="1800" dirty="0">
                <a:solidFill>
                  <a:srgbClr val="333333"/>
                </a:solidFill>
                <a:latin typeface="Tahoma"/>
                <a:cs typeface="Tahoma"/>
              </a:rPr>
              <a:t>that</a:t>
            </a:r>
            <a:r>
              <a:rPr sz="1800" spc="-170" dirty="0">
                <a:solidFill>
                  <a:srgbClr val="333333"/>
                </a:solidFill>
                <a:latin typeface="Tahoma"/>
                <a:cs typeface="Tahoma"/>
              </a:rPr>
              <a:t> </a:t>
            </a:r>
            <a:r>
              <a:rPr sz="1800" dirty="0">
                <a:solidFill>
                  <a:srgbClr val="333333"/>
                </a:solidFill>
                <a:latin typeface="Tahoma"/>
                <a:cs typeface="Tahoma"/>
              </a:rPr>
              <a:t>matched</a:t>
            </a:r>
            <a:r>
              <a:rPr sz="1800" spc="-170" dirty="0">
                <a:solidFill>
                  <a:srgbClr val="333333"/>
                </a:solidFill>
                <a:latin typeface="Tahoma"/>
                <a:cs typeface="Tahoma"/>
              </a:rPr>
              <a:t> </a:t>
            </a:r>
            <a:r>
              <a:rPr sz="1800" dirty="0">
                <a:solidFill>
                  <a:srgbClr val="333333"/>
                </a:solidFill>
                <a:latin typeface="Tahoma"/>
                <a:cs typeface="Tahoma"/>
              </a:rPr>
              <a:t>our</a:t>
            </a:r>
            <a:r>
              <a:rPr sz="1800" spc="-170" dirty="0">
                <a:solidFill>
                  <a:srgbClr val="333333"/>
                </a:solidFill>
                <a:latin typeface="Tahoma"/>
                <a:cs typeface="Tahoma"/>
              </a:rPr>
              <a:t> </a:t>
            </a:r>
            <a:r>
              <a:rPr sz="1800" spc="-10" dirty="0">
                <a:solidFill>
                  <a:srgbClr val="333333"/>
                </a:solidFill>
                <a:latin typeface="Tahoma"/>
                <a:cs typeface="Tahoma"/>
              </a:rPr>
              <a:t>requirements.</a:t>
            </a:r>
            <a:endParaRPr sz="1800" dirty="0">
              <a:latin typeface="Tahoma"/>
              <a:cs typeface="Tahoma"/>
            </a:endParaRPr>
          </a:p>
          <a:p>
            <a:pPr>
              <a:lnSpc>
                <a:spcPct val="100000"/>
              </a:lnSpc>
              <a:spcBef>
                <a:spcPts val="615"/>
              </a:spcBef>
              <a:buClr>
                <a:srgbClr val="595959"/>
              </a:buClr>
              <a:buFont typeface="MS PGothic"/>
              <a:buChar char="➔"/>
            </a:pPr>
            <a:endParaRPr sz="1800" dirty="0">
              <a:latin typeface="Tahoma"/>
              <a:cs typeface="Tahoma"/>
            </a:endParaRPr>
          </a:p>
          <a:p>
            <a:pPr marL="469265" indent="-456565">
              <a:lnSpc>
                <a:spcPct val="100000"/>
              </a:lnSpc>
              <a:buClr>
                <a:srgbClr val="595959"/>
              </a:buClr>
              <a:buFont typeface="MS PGothic"/>
              <a:buChar char="➔"/>
              <a:tabLst>
                <a:tab pos="469265" algn="l"/>
              </a:tabLst>
            </a:pPr>
            <a:r>
              <a:rPr sz="1800" spc="75" dirty="0">
                <a:solidFill>
                  <a:srgbClr val="333333"/>
                </a:solidFill>
                <a:latin typeface="Tahoma"/>
                <a:cs typeface="Tahoma"/>
              </a:rPr>
              <a:t>All</a:t>
            </a:r>
            <a:r>
              <a:rPr sz="1800" spc="-180" dirty="0">
                <a:solidFill>
                  <a:srgbClr val="333333"/>
                </a:solidFill>
                <a:latin typeface="Tahoma"/>
                <a:cs typeface="Tahoma"/>
              </a:rPr>
              <a:t> </a:t>
            </a:r>
            <a:r>
              <a:rPr sz="1800" dirty="0">
                <a:solidFill>
                  <a:srgbClr val="333333"/>
                </a:solidFill>
                <a:latin typeface="Tahoma"/>
                <a:cs typeface="Tahoma"/>
              </a:rPr>
              <a:t>we</a:t>
            </a:r>
            <a:r>
              <a:rPr sz="1800" spc="-175" dirty="0">
                <a:solidFill>
                  <a:srgbClr val="333333"/>
                </a:solidFill>
                <a:latin typeface="Tahoma"/>
                <a:cs typeface="Tahoma"/>
              </a:rPr>
              <a:t> </a:t>
            </a:r>
            <a:r>
              <a:rPr sz="1800" dirty="0">
                <a:solidFill>
                  <a:srgbClr val="333333"/>
                </a:solidFill>
                <a:latin typeface="Tahoma"/>
                <a:cs typeface="Tahoma"/>
              </a:rPr>
              <a:t>could</a:t>
            </a:r>
            <a:r>
              <a:rPr sz="1800" spc="-180" dirty="0">
                <a:solidFill>
                  <a:srgbClr val="333333"/>
                </a:solidFill>
                <a:latin typeface="Tahoma"/>
                <a:cs typeface="Tahoma"/>
              </a:rPr>
              <a:t> </a:t>
            </a:r>
            <a:r>
              <a:rPr sz="1800" dirty="0">
                <a:solidFill>
                  <a:srgbClr val="333333"/>
                </a:solidFill>
                <a:latin typeface="Tahoma"/>
                <a:cs typeface="Tahoma"/>
              </a:rPr>
              <a:t>find</a:t>
            </a:r>
            <a:r>
              <a:rPr sz="1800" spc="-175" dirty="0">
                <a:solidFill>
                  <a:srgbClr val="333333"/>
                </a:solidFill>
                <a:latin typeface="Tahoma"/>
                <a:cs typeface="Tahoma"/>
              </a:rPr>
              <a:t> </a:t>
            </a:r>
            <a:r>
              <a:rPr sz="1800" dirty="0">
                <a:solidFill>
                  <a:srgbClr val="333333"/>
                </a:solidFill>
                <a:latin typeface="Tahoma"/>
                <a:cs typeface="Tahoma"/>
              </a:rPr>
              <a:t>were</a:t>
            </a:r>
            <a:r>
              <a:rPr sz="1800" spc="-180" dirty="0">
                <a:solidFill>
                  <a:srgbClr val="333333"/>
                </a:solidFill>
                <a:latin typeface="Tahoma"/>
                <a:cs typeface="Tahoma"/>
              </a:rPr>
              <a:t> </a:t>
            </a:r>
            <a:r>
              <a:rPr sz="1800" dirty="0">
                <a:solidFill>
                  <a:srgbClr val="333333"/>
                </a:solidFill>
                <a:latin typeface="Tahoma"/>
                <a:cs typeface="Tahoma"/>
              </a:rPr>
              <a:t>the</a:t>
            </a:r>
            <a:r>
              <a:rPr sz="1800" spc="-175" dirty="0">
                <a:solidFill>
                  <a:srgbClr val="333333"/>
                </a:solidFill>
                <a:latin typeface="Tahoma"/>
                <a:cs typeface="Tahoma"/>
              </a:rPr>
              <a:t> </a:t>
            </a:r>
            <a:r>
              <a:rPr sz="1800" dirty="0">
                <a:solidFill>
                  <a:srgbClr val="333333"/>
                </a:solidFill>
                <a:latin typeface="Tahoma"/>
                <a:cs typeface="Tahoma"/>
              </a:rPr>
              <a:t>datasets</a:t>
            </a:r>
            <a:r>
              <a:rPr sz="1800" spc="-180" dirty="0">
                <a:solidFill>
                  <a:srgbClr val="333333"/>
                </a:solidFill>
                <a:latin typeface="Tahoma"/>
                <a:cs typeface="Tahoma"/>
              </a:rPr>
              <a:t> </a:t>
            </a:r>
            <a:r>
              <a:rPr sz="1800" dirty="0">
                <a:solidFill>
                  <a:srgbClr val="333333"/>
                </a:solidFill>
                <a:latin typeface="Tahoma"/>
                <a:cs typeface="Tahoma"/>
              </a:rPr>
              <a:t>in</a:t>
            </a:r>
            <a:r>
              <a:rPr sz="1800" spc="-175" dirty="0">
                <a:solidFill>
                  <a:srgbClr val="333333"/>
                </a:solidFill>
                <a:latin typeface="Tahoma"/>
                <a:cs typeface="Tahoma"/>
              </a:rPr>
              <a:t> </a:t>
            </a:r>
            <a:r>
              <a:rPr sz="1800" dirty="0">
                <a:solidFill>
                  <a:srgbClr val="333333"/>
                </a:solidFill>
                <a:latin typeface="Tahoma"/>
                <a:cs typeface="Tahoma"/>
              </a:rPr>
              <a:t>the</a:t>
            </a:r>
            <a:r>
              <a:rPr sz="1800" spc="-180" dirty="0">
                <a:solidFill>
                  <a:srgbClr val="333333"/>
                </a:solidFill>
                <a:latin typeface="Tahoma"/>
                <a:cs typeface="Tahoma"/>
              </a:rPr>
              <a:t> </a:t>
            </a:r>
            <a:r>
              <a:rPr sz="1800" dirty="0">
                <a:solidFill>
                  <a:srgbClr val="333333"/>
                </a:solidFill>
                <a:latin typeface="Tahoma"/>
                <a:cs typeface="Tahoma"/>
              </a:rPr>
              <a:t>form</a:t>
            </a:r>
            <a:r>
              <a:rPr sz="1800" spc="-175" dirty="0">
                <a:solidFill>
                  <a:srgbClr val="333333"/>
                </a:solidFill>
                <a:latin typeface="Tahoma"/>
                <a:cs typeface="Tahoma"/>
              </a:rPr>
              <a:t> </a:t>
            </a:r>
            <a:r>
              <a:rPr sz="1800" dirty="0">
                <a:solidFill>
                  <a:srgbClr val="333333"/>
                </a:solidFill>
                <a:latin typeface="Tahoma"/>
                <a:cs typeface="Tahoma"/>
              </a:rPr>
              <a:t>of</a:t>
            </a:r>
            <a:r>
              <a:rPr sz="1800" spc="-175" dirty="0">
                <a:solidFill>
                  <a:srgbClr val="333333"/>
                </a:solidFill>
                <a:latin typeface="Tahoma"/>
                <a:cs typeface="Tahoma"/>
              </a:rPr>
              <a:t> </a:t>
            </a:r>
            <a:r>
              <a:rPr lang="en-IN" sz="1800" spc="90" dirty="0" smtClean="0">
                <a:solidFill>
                  <a:srgbClr val="333333"/>
                </a:solidFill>
                <a:latin typeface="Tahoma"/>
                <a:cs typeface="Tahoma"/>
              </a:rPr>
              <a:t>poor quality videos</a:t>
            </a:r>
            <a:r>
              <a:rPr sz="1800" spc="-10" dirty="0" smtClean="0">
                <a:solidFill>
                  <a:srgbClr val="333333"/>
                </a:solidFill>
                <a:latin typeface="Tahoma"/>
                <a:cs typeface="Tahoma"/>
              </a:rPr>
              <a:t>.</a:t>
            </a:r>
            <a:endParaRPr sz="1800" dirty="0">
              <a:latin typeface="Tahoma"/>
              <a:cs typeface="Tahoma"/>
            </a:endParaRPr>
          </a:p>
          <a:p>
            <a:pPr>
              <a:lnSpc>
                <a:spcPct val="100000"/>
              </a:lnSpc>
              <a:spcBef>
                <a:spcPts val="615"/>
              </a:spcBef>
              <a:buClr>
                <a:srgbClr val="595959"/>
              </a:buClr>
              <a:buFont typeface="MS PGothic"/>
              <a:buChar char="➔"/>
            </a:pPr>
            <a:endParaRPr sz="1800" dirty="0">
              <a:latin typeface="Tahoma"/>
              <a:cs typeface="Tahoma"/>
            </a:endParaRPr>
          </a:p>
          <a:p>
            <a:pPr marL="469265" indent="-456565">
              <a:lnSpc>
                <a:spcPct val="100000"/>
              </a:lnSpc>
              <a:spcBef>
                <a:spcPts val="5"/>
              </a:spcBef>
              <a:buClr>
                <a:srgbClr val="595959"/>
              </a:buClr>
              <a:buFont typeface="MS PGothic"/>
              <a:buChar char="➔"/>
              <a:tabLst>
                <a:tab pos="469265" algn="l"/>
              </a:tabLst>
            </a:pPr>
            <a:r>
              <a:rPr sz="1800" dirty="0">
                <a:solidFill>
                  <a:srgbClr val="333333"/>
                </a:solidFill>
                <a:latin typeface="Tahoma"/>
                <a:cs typeface="Tahoma"/>
              </a:rPr>
              <a:t>Hence</a:t>
            </a:r>
            <a:r>
              <a:rPr sz="1800" spc="-150" dirty="0">
                <a:solidFill>
                  <a:srgbClr val="333333"/>
                </a:solidFill>
                <a:latin typeface="Tahoma"/>
                <a:cs typeface="Tahoma"/>
              </a:rPr>
              <a:t> </a:t>
            </a:r>
            <a:r>
              <a:rPr sz="1800" dirty="0">
                <a:solidFill>
                  <a:srgbClr val="333333"/>
                </a:solidFill>
                <a:latin typeface="Tahoma"/>
                <a:cs typeface="Tahoma"/>
              </a:rPr>
              <a:t>we</a:t>
            </a:r>
            <a:r>
              <a:rPr sz="1800" spc="-150" dirty="0">
                <a:solidFill>
                  <a:srgbClr val="333333"/>
                </a:solidFill>
                <a:latin typeface="Tahoma"/>
                <a:cs typeface="Tahoma"/>
              </a:rPr>
              <a:t> </a:t>
            </a:r>
            <a:r>
              <a:rPr sz="1800" dirty="0">
                <a:solidFill>
                  <a:srgbClr val="333333"/>
                </a:solidFill>
                <a:latin typeface="Tahoma"/>
                <a:cs typeface="Tahoma"/>
              </a:rPr>
              <a:t>decided</a:t>
            </a:r>
            <a:r>
              <a:rPr sz="1800" spc="-150" dirty="0">
                <a:solidFill>
                  <a:srgbClr val="333333"/>
                </a:solidFill>
                <a:latin typeface="Tahoma"/>
                <a:cs typeface="Tahoma"/>
              </a:rPr>
              <a:t> </a:t>
            </a:r>
            <a:r>
              <a:rPr sz="1800" dirty="0">
                <a:solidFill>
                  <a:srgbClr val="333333"/>
                </a:solidFill>
                <a:latin typeface="Tahoma"/>
                <a:cs typeface="Tahoma"/>
              </a:rPr>
              <a:t>to</a:t>
            </a:r>
            <a:r>
              <a:rPr sz="1800" spc="-145" dirty="0">
                <a:solidFill>
                  <a:srgbClr val="333333"/>
                </a:solidFill>
                <a:latin typeface="Tahoma"/>
                <a:cs typeface="Tahoma"/>
              </a:rPr>
              <a:t> </a:t>
            </a:r>
            <a:r>
              <a:rPr sz="1800" dirty="0">
                <a:solidFill>
                  <a:srgbClr val="333333"/>
                </a:solidFill>
                <a:latin typeface="Tahoma"/>
                <a:cs typeface="Tahoma"/>
              </a:rPr>
              <a:t>create</a:t>
            </a:r>
            <a:r>
              <a:rPr sz="1800" spc="-150" dirty="0">
                <a:solidFill>
                  <a:srgbClr val="333333"/>
                </a:solidFill>
                <a:latin typeface="Tahoma"/>
                <a:cs typeface="Tahoma"/>
              </a:rPr>
              <a:t> </a:t>
            </a:r>
            <a:r>
              <a:rPr sz="1800" dirty="0">
                <a:solidFill>
                  <a:srgbClr val="333333"/>
                </a:solidFill>
                <a:latin typeface="Tahoma"/>
                <a:cs typeface="Tahoma"/>
              </a:rPr>
              <a:t>our</a:t>
            </a:r>
            <a:r>
              <a:rPr sz="1800" spc="-150" dirty="0">
                <a:solidFill>
                  <a:srgbClr val="333333"/>
                </a:solidFill>
                <a:latin typeface="Tahoma"/>
                <a:cs typeface="Tahoma"/>
              </a:rPr>
              <a:t> </a:t>
            </a:r>
            <a:r>
              <a:rPr sz="1800" dirty="0">
                <a:solidFill>
                  <a:srgbClr val="333333"/>
                </a:solidFill>
                <a:latin typeface="Tahoma"/>
                <a:cs typeface="Tahoma"/>
              </a:rPr>
              <a:t>own</a:t>
            </a:r>
            <a:r>
              <a:rPr sz="1800" spc="-150" dirty="0">
                <a:solidFill>
                  <a:srgbClr val="333333"/>
                </a:solidFill>
                <a:latin typeface="Tahoma"/>
                <a:cs typeface="Tahoma"/>
              </a:rPr>
              <a:t> </a:t>
            </a:r>
            <a:r>
              <a:rPr sz="1800" dirty="0">
                <a:solidFill>
                  <a:srgbClr val="333333"/>
                </a:solidFill>
                <a:latin typeface="Tahoma"/>
                <a:cs typeface="Tahoma"/>
              </a:rPr>
              <a:t>data</a:t>
            </a:r>
            <a:r>
              <a:rPr sz="1800" spc="-145" dirty="0">
                <a:solidFill>
                  <a:srgbClr val="333333"/>
                </a:solidFill>
                <a:latin typeface="Tahoma"/>
                <a:cs typeface="Tahoma"/>
              </a:rPr>
              <a:t> </a:t>
            </a:r>
            <a:r>
              <a:rPr sz="1800" spc="-20" dirty="0">
                <a:solidFill>
                  <a:srgbClr val="333333"/>
                </a:solidFill>
                <a:latin typeface="Tahoma"/>
                <a:cs typeface="Tahoma"/>
              </a:rPr>
              <a:t>set</a:t>
            </a:r>
            <a:r>
              <a:rPr sz="1800" spc="-20" dirty="0" smtClean="0">
                <a:solidFill>
                  <a:srgbClr val="333333"/>
                </a:solidFill>
                <a:latin typeface="Tahoma"/>
                <a:cs typeface="Tahoma"/>
              </a:rPr>
              <a:t>.</a:t>
            </a:r>
            <a:endParaRPr lang="en-IN" sz="1800" spc="-20" dirty="0" smtClean="0">
              <a:solidFill>
                <a:srgbClr val="333333"/>
              </a:solidFill>
              <a:latin typeface="Tahoma"/>
              <a:cs typeface="Tahoma"/>
            </a:endParaRPr>
          </a:p>
          <a:p>
            <a:pPr marL="469265" indent="-456565">
              <a:lnSpc>
                <a:spcPct val="100000"/>
              </a:lnSpc>
              <a:spcBef>
                <a:spcPts val="5"/>
              </a:spcBef>
              <a:buClr>
                <a:srgbClr val="595959"/>
              </a:buClr>
              <a:buFont typeface="MS PGothic"/>
              <a:buChar char="➔"/>
              <a:tabLst>
                <a:tab pos="469265" algn="l"/>
              </a:tabLst>
            </a:pPr>
            <a:endParaRPr lang="en-IN" spc="-20" dirty="0">
              <a:solidFill>
                <a:srgbClr val="333333"/>
              </a:solidFill>
              <a:latin typeface="Tahoma"/>
              <a:cs typeface="Tahoma"/>
            </a:endParaRPr>
          </a:p>
          <a:p>
            <a:pPr marL="469265" indent="-456565">
              <a:lnSpc>
                <a:spcPct val="100000"/>
              </a:lnSpc>
              <a:spcBef>
                <a:spcPts val="5"/>
              </a:spcBef>
              <a:buClr>
                <a:srgbClr val="595959"/>
              </a:buClr>
              <a:buFont typeface="MS PGothic"/>
              <a:buChar char="➔"/>
              <a:tabLst>
                <a:tab pos="469265" algn="l"/>
              </a:tabLst>
            </a:pPr>
            <a:r>
              <a:rPr lang="en-IN" sz="1800" spc="-20" dirty="0" smtClean="0">
                <a:solidFill>
                  <a:srgbClr val="333333"/>
                </a:solidFill>
                <a:latin typeface="Tahoma"/>
                <a:cs typeface="Tahoma"/>
              </a:rPr>
              <a:t>We have followed the repository of Indian Sign Language created under the </a:t>
            </a:r>
            <a:r>
              <a:rPr lang="en-IN" sz="1800" b="1" spc="-20" dirty="0" smtClean="0">
                <a:solidFill>
                  <a:srgbClr val="333333"/>
                </a:solidFill>
                <a:latin typeface="Tahoma"/>
                <a:cs typeface="Tahoma"/>
              </a:rPr>
              <a:t>ai4bharat</a:t>
            </a:r>
            <a:r>
              <a:rPr lang="en-IN" sz="1800" spc="-20" dirty="0" smtClean="0">
                <a:solidFill>
                  <a:srgbClr val="333333"/>
                </a:solidFill>
                <a:latin typeface="Tahoma"/>
                <a:cs typeface="Tahoma"/>
              </a:rPr>
              <a:t> project at IIT Madras.  </a:t>
            </a:r>
          </a:p>
          <a:p>
            <a:pPr marL="12700">
              <a:lnSpc>
                <a:spcPct val="100000"/>
              </a:lnSpc>
              <a:spcBef>
                <a:spcPts val="5"/>
              </a:spcBef>
              <a:buClr>
                <a:srgbClr val="595959"/>
              </a:buClr>
              <a:tabLst>
                <a:tab pos="469265" algn="l"/>
              </a:tabLst>
            </a:pPr>
            <a:r>
              <a:rPr lang="en-IN" spc="-20" dirty="0">
                <a:solidFill>
                  <a:srgbClr val="333333"/>
                </a:solidFill>
                <a:latin typeface="Tahoma"/>
                <a:cs typeface="Tahoma"/>
              </a:rPr>
              <a:t>	</a:t>
            </a:r>
            <a:r>
              <a:rPr lang="en-IN" spc="-20" dirty="0" smtClean="0">
                <a:solidFill>
                  <a:srgbClr val="333333"/>
                </a:solidFill>
                <a:latin typeface="Tahoma"/>
                <a:cs typeface="Tahoma"/>
              </a:rPr>
              <a:t>The dictionary for the same can be found at below link:</a:t>
            </a:r>
          </a:p>
          <a:p>
            <a:pPr marL="12700">
              <a:lnSpc>
                <a:spcPct val="100000"/>
              </a:lnSpc>
              <a:spcBef>
                <a:spcPts val="5"/>
              </a:spcBef>
              <a:buClr>
                <a:srgbClr val="595959"/>
              </a:buClr>
              <a:tabLst>
                <a:tab pos="469265" algn="l"/>
              </a:tabLst>
            </a:pPr>
            <a:r>
              <a:rPr lang="en-IN" sz="1800" dirty="0" smtClean="0">
                <a:latin typeface="Tahoma"/>
                <a:cs typeface="Tahoma"/>
                <a:hlinkClick r:id="rId2"/>
              </a:rPr>
              <a:t>https://sign-language.ai4bharat.org/#/dictionary</a:t>
            </a:r>
            <a:endParaRPr sz="1800" dirty="0">
              <a:latin typeface="Tahoma"/>
              <a:cs typeface="Tahoma"/>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5833" t="27707" r="35000" b="37261"/>
          <a:stretch/>
        </p:blipFill>
        <p:spPr>
          <a:xfrm>
            <a:off x="3581400" y="0"/>
            <a:ext cx="1981200" cy="124532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04950"/>
            <a:ext cx="5979325" cy="1384995"/>
          </a:xfrm>
        </p:spPr>
        <p:txBody>
          <a:bodyPr/>
          <a:lstStyle/>
          <a:p>
            <a:r>
              <a:rPr lang="en-IN" dirty="0" smtClean="0">
                <a:solidFill>
                  <a:schemeClr val="bg1"/>
                </a:solidFill>
              </a:rPr>
              <a:t>Using </a:t>
            </a:r>
            <a:r>
              <a:rPr lang="en-IN" dirty="0">
                <a:solidFill>
                  <a:schemeClr val="bg1"/>
                </a:solidFill>
              </a:rPr>
              <a:t>LSTM for Sign </a:t>
            </a:r>
            <a:r>
              <a:rPr lang="en-IN" dirty="0" smtClean="0">
                <a:solidFill>
                  <a:schemeClr val="bg1"/>
                </a:solidFill>
              </a:rPr>
              <a:t>Language Detection</a:t>
            </a:r>
            <a:r>
              <a:rPr lang="en-IN" dirty="0"/>
              <a:t/>
            </a:r>
            <a:br>
              <a:rPr lang="en-IN" dirty="0"/>
            </a:br>
            <a:endParaRPr lang="en-IN" dirty="0"/>
          </a:p>
        </p:txBody>
      </p:sp>
    </p:spTree>
    <p:extLst>
      <p:ext uri="{BB962C8B-B14F-4D97-AF65-F5344CB8AC3E}">
        <p14:creationId xmlns:p14="http://schemas.microsoft.com/office/powerpoint/2010/main" val="2039960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685800" y="1276350"/>
            <a:ext cx="8305800" cy="4431983"/>
          </a:xfrm>
        </p:spPr>
        <p:txBody>
          <a:bodyPr/>
          <a:lstStyle/>
          <a:p>
            <a:pPr marL="285750" indent="-285750">
              <a:buFont typeface="Arial" panose="020B0604020202020204" pitchFamily="34" charset="0"/>
              <a:buChar char="•"/>
            </a:pPr>
            <a:r>
              <a:rPr lang="en-IN" sz="1400" dirty="0"/>
              <a:t>Long Short-Term Memory (LSTM) networks are a type of recurrent neural network (RNN) particularly effective for sequence prediction problems. </a:t>
            </a:r>
          </a:p>
          <a:p>
            <a:pPr marL="285750" indent="-285750">
              <a:buFont typeface="Arial" panose="020B0604020202020204" pitchFamily="34" charset="0"/>
              <a:buChar char="•"/>
            </a:pPr>
            <a:r>
              <a:rPr lang="en-IN" sz="1400" dirty="0" smtClean="0"/>
              <a:t>LSTM create </a:t>
            </a:r>
            <a:r>
              <a:rPr lang="en-IN" sz="1400" dirty="0"/>
              <a:t>both short-term and long-term memory components to efficiently study and learn sequential data</a:t>
            </a:r>
            <a:r>
              <a:rPr lang="en-IN" sz="1400" dirty="0" smtClean="0"/>
              <a:t>.</a:t>
            </a:r>
            <a:endParaRPr lang="en-IN" sz="1400" dirty="0"/>
          </a:p>
          <a:p>
            <a:pPr marL="285750" indent="-285750">
              <a:buFont typeface="Arial" panose="020B0604020202020204" pitchFamily="34" charset="0"/>
              <a:buChar char="•"/>
            </a:pPr>
            <a:r>
              <a:rPr lang="en-IN" sz="1400" dirty="0" smtClean="0"/>
              <a:t>This </a:t>
            </a:r>
            <a:r>
              <a:rPr lang="en-IN" sz="1400" dirty="0"/>
              <a:t>makes LSTMs ideal for applications like sign language detection, where the sequence of movements and gestures matters</a:t>
            </a:r>
            <a:r>
              <a:rPr lang="en-IN" sz="1400" dirty="0" smtClean="0"/>
              <a:t>.</a:t>
            </a:r>
          </a:p>
          <a:p>
            <a:endParaRPr lang="en-IN" sz="1400" dirty="0" smtClean="0"/>
          </a:p>
          <a:p>
            <a:r>
              <a:rPr lang="en-IN" dirty="0" smtClean="0"/>
              <a:t>Key </a:t>
            </a:r>
            <a:r>
              <a:rPr lang="en-IN" dirty="0"/>
              <a:t>Concepts of </a:t>
            </a:r>
            <a:r>
              <a:rPr lang="en-IN" dirty="0" smtClean="0"/>
              <a:t>LSTM</a:t>
            </a:r>
          </a:p>
          <a:p>
            <a:pPr marL="285750" indent="-285750">
              <a:buFont typeface="Arial" panose="020B0604020202020204" pitchFamily="34" charset="0"/>
              <a:buChar char="•"/>
            </a:pPr>
            <a:r>
              <a:rPr lang="en-IN" sz="1400" b="1" dirty="0" smtClean="0"/>
              <a:t>Sequences</a:t>
            </a:r>
            <a:r>
              <a:rPr lang="en-IN" sz="1400" dirty="0" smtClean="0"/>
              <a:t>: Unlike </a:t>
            </a:r>
            <a:r>
              <a:rPr lang="en-IN" sz="1400" dirty="0"/>
              <a:t>regular neural networks that handle one input at a time, LSTMs work with sequences of data (e.g., video frames, sentences</a:t>
            </a:r>
            <a:r>
              <a:rPr lang="en-IN" sz="1400" dirty="0" smtClean="0"/>
              <a:t>).</a:t>
            </a:r>
          </a:p>
          <a:p>
            <a:pPr marL="285750" indent="-285750">
              <a:buFont typeface="Arial" panose="020B0604020202020204" pitchFamily="34" charset="0"/>
              <a:buChar char="•"/>
            </a:pPr>
            <a:r>
              <a:rPr lang="en-IN" sz="1400" b="1" dirty="0" smtClean="0"/>
              <a:t>Memory</a:t>
            </a:r>
            <a:r>
              <a:rPr lang="en-IN" sz="1400" dirty="0" smtClean="0"/>
              <a:t>: LSTMs </a:t>
            </a:r>
            <a:r>
              <a:rPr lang="en-IN" sz="1400" dirty="0"/>
              <a:t>have a memory cell that can store information for long periods. This helps them remember what happened in previous steps of the sequence.</a:t>
            </a:r>
          </a:p>
          <a:p>
            <a:pPr marL="285750" indent="-285750">
              <a:buFont typeface="Arial" panose="020B0604020202020204" pitchFamily="34" charset="0"/>
              <a:buChar char="•"/>
            </a:pPr>
            <a:r>
              <a:rPr lang="en-IN" sz="1400" b="1" dirty="0" smtClean="0"/>
              <a:t>Gates</a:t>
            </a:r>
            <a:r>
              <a:rPr lang="en-IN" sz="1400" dirty="0" smtClean="0"/>
              <a:t>: LSTMs </a:t>
            </a:r>
            <a:r>
              <a:rPr lang="en-IN" sz="1400" dirty="0"/>
              <a:t>use gates to control the flow of information into and out of the memory cell. There are three types of gates:</a:t>
            </a:r>
          </a:p>
          <a:p>
            <a:pPr lvl="1"/>
            <a:r>
              <a:rPr lang="en-IN" sz="1400" b="1" dirty="0"/>
              <a:t>Forget Gate</a:t>
            </a:r>
            <a:r>
              <a:rPr lang="en-IN" sz="1400" dirty="0"/>
              <a:t>: Decides what information to discard from the memory.</a:t>
            </a:r>
          </a:p>
          <a:p>
            <a:pPr lvl="1"/>
            <a:r>
              <a:rPr lang="en-IN" sz="1400" b="1" dirty="0"/>
              <a:t>Input Gate</a:t>
            </a:r>
            <a:r>
              <a:rPr lang="en-IN" sz="1400" dirty="0"/>
              <a:t>: Decides what new information to add to the memory.</a:t>
            </a:r>
          </a:p>
          <a:p>
            <a:pPr lvl="1"/>
            <a:r>
              <a:rPr lang="en-IN" sz="1400" b="1" dirty="0"/>
              <a:t>Output Gate</a:t>
            </a:r>
            <a:r>
              <a:rPr lang="en-IN" sz="1400" dirty="0"/>
              <a:t>: Decides what information to output from the memory.</a:t>
            </a:r>
          </a:p>
          <a:p>
            <a:pPr marL="285750" indent="-285750">
              <a:buFont typeface="Arial" panose="020B0604020202020204" pitchFamily="34" charset="0"/>
              <a:buChar char="•"/>
            </a:pPr>
            <a:endParaRPr lang="en-IN" sz="1400" dirty="0" smtClean="0"/>
          </a:p>
          <a:p>
            <a:pPr marL="285750" indent="-285750">
              <a:buFont typeface="Arial" panose="020B0604020202020204" pitchFamily="34" charset="0"/>
              <a:buChar char="•"/>
            </a:pPr>
            <a:endParaRPr lang="en-IN" sz="1400" dirty="0"/>
          </a:p>
          <a:p>
            <a:endParaRPr lang="en-IN" dirty="0"/>
          </a:p>
        </p:txBody>
      </p:sp>
      <p:sp>
        <p:nvSpPr>
          <p:cNvPr id="2" name="Rectangle 1"/>
          <p:cNvSpPr/>
          <p:nvPr/>
        </p:nvSpPr>
        <p:spPr>
          <a:xfrm>
            <a:off x="685800" y="666750"/>
            <a:ext cx="2507418" cy="430887"/>
          </a:xfrm>
          <a:prstGeom prst="rect">
            <a:avLst/>
          </a:prstGeom>
        </p:spPr>
        <p:txBody>
          <a:bodyPr wrap="none">
            <a:spAutoFit/>
          </a:bodyPr>
          <a:lstStyle/>
          <a:p>
            <a:r>
              <a:rPr lang="en-IN" sz="2200" dirty="0" smtClean="0"/>
              <a:t>What is an LSTM?</a:t>
            </a:r>
            <a:endParaRPr lang="en-IN" sz="2200" dirty="0"/>
          </a:p>
        </p:txBody>
      </p:sp>
    </p:spTree>
    <p:extLst>
      <p:ext uri="{BB962C8B-B14F-4D97-AF65-F5344CB8AC3E}">
        <p14:creationId xmlns:p14="http://schemas.microsoft.com/office/powerpoint/2010/main" val="3528529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 y="0"/>
            <a:ext cx="2895674" cy="5143500"/>
            <a:chOff x="-74" y="0"/>
            <a:chExt cx="4575810" cy="5143500"/>
          </a:xfrm>
        </p:grpSpPr>
        <p:pic>
          <p:nvPicPr>
            <p:cNvPr id="3" name="object 3"/>
            <p:cNvPicPr/>
            <p:nvPr/>
          </p:nvPicPr>
          <p:blipFill>
            <a:blip r:embed="rId2" cstate="print"/>
            <a:stretch>
              <a:fillRect/>
            </a:stretch>
          </p:blipFill>
          <p:spPr>
            <a:xfrm>
              <a:off x="0" y="0"/>
              <a:ext cx="4575249" cy="5143499"/>
            </a:xfrm>
            <a:prstGeom prst="rect">
              <a:avLst/>
            </a:prstGeom>
          </p:spPr>
        </p:pic>
        <p:sp>
          <p:nvSpPr>
            <p:cNvPr id="4" name="object 4"/>
            <p:cNvSpPr/>
            <p:nvPr/>
          </p:nvSpPr>
          <p:spPr>
            <a:xfrm>
              <a:off x="-74"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178D7D">
                <a:alpha val="68078"/>
              </a:srgbClr>
            </a:solidFill>
          </p:spPr>
          <p:txBody>
            <a:bodyPr wrap="square" lIns="0" tIns="0" rIns="0" bIns="0" rtlCol="0"/>
            <a:lstStyle/>
            <a:p>
              <a:endParaRPr/>
            </a:p>
          </p:txBody>
        </p:sp>
        <p:sp>
          <p:nvSpPr>
            <p:cNvPr id="5" name="object 5"/>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232740" y="1498009"/>
            <a:ext cx="3118485" cy="1346651"/>
          </a:xfrm>
          <a:prstGeom prst="rect">
            <a:avLst/>
          </a:prstGeom>
        </p:spPr>
        <p:txBody>
          <a:bodyPr vert="horz" wrap="square" lIns="0" tIns="12700" rIns="0" bIns="0" rtlCol="0">
            <a:spAutoFit/>
          </a:bodyPr>
          <a:lstStyle/>
          <a:p>
            <a:pPr marL="12700" marR="5080">
              <a:lnSpc>
                <a:spcPct val="106800"/>
              </a:lnSpc>
              <a:spcBef>
                <a:spcPts val="100"/>
              </a:spcBef>
              <a:tabLst>
                <a:tab pos="800735" algn="l"/>
                <a:tab pos="1015365" algn="l"/>
                <a:tab pos="1348740" algn="l"/>
                <a:tab pos="1792605" algn="l"/>
                <a:tab pos="2108835" algn="l"/>
                <a:tab pos="2334895" algn="l"/>
                <a:tab pos="2549525" algn="l"/>
                <a:tab pos="2710180" algn="l"/>
              </a:tabLst>
            </a:pPr>
            <a:r>
              <a:rPr lang="en-IN" sz="2700" spc="105" dirty="0" smtClean="0">
                <a:solidFill>
                  <a:srgbClr val="FFFFFF"/>
                </a:solidFill>
              </a:rPr>
              <a:t>Why </a:t>
            </a:r>
            <a:r>
              <a:rPr lang="en-IN" sz="2700" spc="105" dirty="0" smtClean="0">
                <a:solidFill>
                  <a:srgbClr val="FFC000"/>
                </a:solidFill>
              </a:rPr>
              <a:t>LSTM</a:t>
            </a:r>
            <a:r>
              <a:rPr lang="en-IN" sz="2700" spc="105" dirty="0" smtClean="0">
                <a:solidFill>
                  <a:srgbClr val="C00000"/>
                </a:solidFill>
              </a:rPr>
              <a:t> </a:t>
            </a:r>
            <a:r>
              <a:rPr lang="en-IN" sz="2700" spc="105" dirty="0" smtClean="0">
                <a:solidFill>
                  <a:srgbClr val="FFFFFF"/>
                </a:solidFill>
              </a:rPr>
              <a:t>for Sign language detection?</a:t>
            </a:r>
            <a:endParaRPr sz="2700" dirty="0"/>
          </a:p>
        </p:txBody>
      </p:sp>
      <p:sp>
        <p:nvSpPr>
          <p:cNvPr id="8" name="Rectangle 7"/>
          <p:cNvSpPr/>
          <p:nvPr/>
        </p:nvSpPr>
        <p:spPr>
          <a:xfrm>
            <a:off x="2971800" y="115822"/>
            <a:ext cx="6172200" cy="5004447"/>
          </a:xfrm>
          <a:prstGeom prst="rect">
            <a:avLst/>
          </a:prstGeom>
        </p:spPr>
        <p:txBody>
          <a:bodyPr wrap="square">
            <a:spAutoFit/>
          </a:bodyPr>
          <a:lstStyle/>
          <a:p>
            <a:pPr marL="285750" indent="-285750">
              <a:buFont typeface="Wingdings" panose="05000000000000000000" pitchFamily="2" charset="2"/>
              <a:buChar char="Ø"/>
            </a:pPr>
            <a:r>
              <a:rPr lang="en-IN" sz="1520" dirty="0" smtClean="0"/>
              <a:t>Firstly we tried using Convolutional Neural Networks (CNNs). </a:t>
            </a:r>
          </a:p>
          <a:p>
            <a:endParaRPr lang="en-IN" sz="1520" dirty="0" smtClean="0"/>
          </a:p>
          <a:p>
            <a:pPr marL="285750" indent="-285750">
              <a:buFont typeface="Wingdings" panose="05000000000000000000" pitchFamily="2" charset="2"/>
              <a:buChar char="Ø"/>
            </a:pPr>
            <a:r>
              <a:rPr lang="en-IN" sz="1520" dirty="0" smtClean="0"/>
              <a:t>CNNs are very effective at processing and extracting features from spatial data, such as images and video frames. They excel at identifying patterns like edges, textures, and shapes within an image.</a:t>
            </a:r>
          </a:p>
          <a:p>
            <a:endParaRPr lang="en-IN" sz="1520" dirty="0"/>
          </a:p>
          <a:p>
            <a:pPr marL="285750" indent="-285750">
              <a:buFont typeface="Wingdings" panose="05000000000000000000" pitchFamily="2" charset="2"/>
              <a:buChar char="Ø"/>
            </a:pPr>
            <a:r>
              <a:rPr lang="en-IN" sz="1520" dirty="0" smtClean="0"/>
              <a:t>But while researching upon various signs, we saw that most of the signs for words like “India”, “Hello”, etc. contained hand motions. </a:t>
            </a:r>
          </a:p>
          <a:p>
            <a:endParaRPr lang="en-IN" sz="1520" dirty="0"/>
          </a:p>
          <a:p>
            <a:pPr marL="285750" indent="-285750">
              <a:buFont typeface="Wingdings" panose="05000000000000000000" pitchFamily="2" charset="2"/>
              <a:buChar char="Ø"/>
            </a:pPr>
            <a:r>
              <a:rPr lang="en-IN" sz="1520" dirty="0" smtClean="0"/>
              <a:t>CNN lacks the ability to remember previous frames, making it unsuitable for capturing the flow of gestures.</a:t>
            </a:r>
          </a:p>
          <a:p>
            <a:endParaRPr lang="en-IN" sz="1520" dirty="0"/>
          </a:p>
          <a:p>
            <a:pPr marL="285750" indent="-285750">
              <a:buFont typeface="Wingdings" panose="05000000000000000000" pitchFamily="2" charset="2"/>
              <a:buChar char="Ø"/>
            </a:pPr>
            <a:r>
              <a:rPr lang="en-IN" sz="1520" dirty="0" smtClean="0"/>
              <a:t>Whereas, LSTM is specifically designed to handle sequential data, capturing temporal dependencies across frames.</a:t>
            </a:r>
          </a:p>
          <a:p>
            <a:endParaRPr lang="en-IN" sz="1520" dirty="0"/>
          </a:p>
          <a:p>
            <a:pPr marL="285750" indent="-285750">
              <a:buFont typeface="Wingdings" panose="05000000000000000000" pitchFamily="2" charset="2"/>
              <a:buChar char="Ø"/>
            </a:pPr>
            <a:r>
              <a:rPr lang="en-IN" sz="1520" dirty="0" smtClean="0"/>
              <a:t>LSTM maintains context over time, crucial for understanding the continuous movement in sign language.</a:t>
            </a:r>
          </a:p>
          <a:p>
            <a:endParaRPr lang="en-IN" sz="1520" dirty="0"/>
          </a:p>
          <a:p>
            <a:pPr marL="285750" indent="-285750">
              <a:buFont typeface="Wingdings" panose="05000000000000000000" pitchFamily="2" charset="2"/>
              <a:buChar char="Ø"/>
            </a:pPr>
            <a:r>
              <a:rPr lang="en-IN" sz="1520" dirty="0" smtClean="0"/>
              <a:t>It can understand the dynamics and timing of gestures, essential for distinguishing between different signs.</a:t>
            </a:r>
            <a:endParaRPr lang="en-IN" sz="1520" dirty="0"/>
          </a:p>
        </p:txBody>
      </p:sp>
    </p:spTree>
    <p:extLst>
      <p:ext uri="{BB962C8B-B14F-4D97-AF65-F5344CB8AC3E}">
        <p14:creationId xmlns:p14="http://schemas.microsoft.com/office/powerpoint/2010/main" val="19019000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aryana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6900" y="514350"/>
            <a:ext cx="3759200" cy="2819400"/>
          </a:xfrm>
          <a:prstGeom prst="rect">
            <a:avLst/>
          </a:prstGeom>
        </p:spPr>
      </p:pic>
      <p:sp>
        <p:nvSpPr>
          <p:cNvPr id="3" name="Rectangle 2"/>
          <p:cNvSpPr/>
          <p:nvPr/>
        </p:nvSpPr>
        <p:spPr>
          <a:xfrm>
            <a:off x="457200" y="3409950"/>
            <a:ext cx="4191000" cy="1815882"/>
          </a:xfrm>
          <a:prstGeom prst="rect">
            <a:avLst/>
          </a:prstGeom>
        </p:spPr>
        <p:txBody>
          <a:bodyPr wrap="square">
            <a:spAutoFit/>
          </a:bodyPr>
          <a:lstStyle/>
          <a:p>
            <a:r>
              <a:rPr lang="en-IN" sz="1400" dirty="0" smtClean="0"/>
              <a:t>Indian Sign Language for the state of “HARYANA”</a:t>
            </a:r>
          </a:p>
          <a:p>
            <a:pPr algn="ctr"/>
            <a:r>
              <a:rPr lang="en-IN" sz="1400" b="1" dirty="0" smtClean="0">
                <a:solidFill>
                  <a:srgbClr val="002060"/>
                </a:solidFill>
              </a:rPr>
              <a:t>Involves Hand Motion</a:t>
            </a:r>
          </a:p>
          <a:p>
            <a:endParaRPr lang="en-IN" sz="1400" dirty="0" smtClean="0"/>
          </a:p>
          <a:p>
            <a:pPr algn="ctr"/>
            <a:r>
              <a:rPr lang="en-IN" sz="1400" dirty="0" smtClean="0"/>
              <a:t>LSTM </a:t>
            </a:r>
          </a:p>
          <a:p>
            <a:pPr algn="ctr"/>
            <a:endParaRPr lang="en-IN" sz="1400" dirty="0" smtClean="0"/>
          </a:p>
          <a:p>
            <a:pPr algn="ctr"/>
            <a:r>
              <a:rPr lang="en-IN" sz="1400" dirty="0" smtClean="0"/>
              <a:t>CNN</a:t>
            </a:r>
          </a:p>
          <a:p>
            <a:endParaRPr lang="en-IN" sz="1400" dirty="0" smtClean="0"/>
          </a:p>
          <a:p>
            <a:endParaRPr lang="en-IN" sz="1400" dirty="0"/>
          </a:p>
        </p:txBody>
      </p:sp>
      <p:sp>
        <p:nvSpPr>
          <p:cNvPr id="6" name="AutoShape 6" descr="File:Eo circle green checkmark.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5599" y="4034310"/>
            <a:ext cx="283581" cy="28358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32615" y="4503156"/>
            <a:ext cx="209550" cy="20955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0600" y="483642"/>
            <a:ext cx="3733800" cy="2850108"/>
          </a:xfrm>
          <a:prstGeom prst="rect">
            <a:avLst/>
          </a:prstGeom>
        </p:spPr>
      </p:pic>
      <p:sp>
        <p:nvSpPr>
          <p:cNvPr id="10" name="Rectangle 9"/>
          <p:cNvSpPr/>
          <p:nvPr/>
        </p:nvSpPr>
        <p:spPr>
          <a:xfrm>
            <a:off x="4927280" y="3409950"/>
            <a:ext cx="3506088" cy="1384995"/>
          </a:xfrm>
          <a:prstGeom prst="rect">
            <a:avLst/>
          </a:prstGeom>
        </p:spPr>
        <p:txBody>
          <a:bodyPr wrap="none">
            <a:spAutoFit/>
          </a:bodyPr>
          <a:lstStyle/>
          <a:p>
            <a:r>
              <a:rPr lang="en-IN" sz="1400" dirty="0" smtClean="0"/>
              <a:t>Indian Sign Language for the alphabet “A”</a:t>
            </a:r>
          </a:p>
          <a:p>
            <a:pPr algn="ctr"/>
            <a:r>
              <a:rPr lang="en-IN" sz="1400" b="1" dirty="0" smtClean="0">
                <a:solidFill>
                  <a:srgbClr val="002060"/>
                </a:solidFill>
              </a:rPr>
              <a:t>Does NOT involve Hand Motion</a:t>
            </a:r>
          </a:p>
          <a:p>
            <a:pPr algn="ctr"/>
            <a:endParaRPr lang="en-IN" sz="1400" dirty="0"/>
          </a:p>
          <a:p>
            <a:pPr algn="ctr"/>
            <a:r>
              <a:rPr lang="en-IN" sz="1400" dirty="0" smtClean="0"/>
              <a:t>LSTM</a:t>
            </a:r>
          </a:p>
          <a:p>
            <a:pPr algn="ctr"/>
            <a:endParaRPr lang="en-IN" sz="1400" dirty="0"/>
          </a:p>
          <a:p>
            <a:pPr algn="ctr"/>
            <a:r>
              <a:rPr lang="en-IN" sz="1400" dirty="0" smtClean="0"/>
              <a:t>CNN</a:t>
            </a:r>
            <a:endParaRPr lang="en-IN" sz="1400" dirty="0"/>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599" y="4047329"/>
            <a:ext cx="283581" cy="28358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598" y="4503156"/>
            <a:ext cx="283581" cy="283581"/>
          </a:xfrm>
          <a:prstGeom prst="rect">
            <a:avLst/>
          </a:prstGeom>
        </p:spPr>
      </p:pic>
    </p:spTree>
    <p:extLst>
      <p:ext uri="{BB962C8B-B14F-4D97-AF65-F5344CB8AC3E}">
        <p14:creationId xmlns:p14="http://schemas.microsoft.com/office/powerpoint/2010/main" val="31211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42950"/>
            <a:ext cx="8355458" cy="323165"/>
          </a:xfrm>
        </p:spPr>
        <p:txBody>
          <a:bodyPr/>
          <a:lstStyle/>
          <a:p>
            <a:r>
              <a:rPr lang="en-IN" sz="2100" dirty="0" smtClean="0"/>
              <a:t>LSTM </a:t>
            </a:r>
            <a:r>
              <a:rPr lang="en-IN" sz="2100" dirty="0"/>
              <a:t>Model for Sign Language Detection</a:t>
            </a:r>
          </a:p>
        </p:txBody>
      </p:sp>
      <p:sp>
        <p:nvSpPr>
          <p:cNvPr id="3" name="Subtitle 2"/>
          <p:cNvSpPr>
            <a:spLocks noGrp="1"/>
          </p:cNvSpPr>
          <p:nvPr>
            <p:ph type="subTitle" idx="4"/>
          </p:nvPr>
        </p:nvSpPr>
        <p:spPr>
          <a:xfrm>
            <a:off x="687512" y="1428750"/>
            <a:ext cx="8151688" cy="2492990"/>
          </a:xfrm>
        </p:spPr>
        <p:txBody>
          <a:bodyPr/>
          <a:lstStyle/>
          <a:p>
            <a:r>
              <a:rPr lang="en-IN" dirty="0" smtClean="0"/>
              <a:t>The 3 basic steps involved in </a:t>
            </a:r>
            <a:r>
              <a:rPr lang="en-IN" dirty="0"/>
              <a:t>detecting sign language from real-time </a:t>
            </a:r>
            <a:r>
              <a:rPr lang="en-IN" dirty="0" smtClean="0"/>
              <a:t>video are as follows:</a:t>
            </a:r>
            <a:endParaRPr lang="en-IN" dirty="0"/>
          </a:p>
          <a:p>
            <a:pPr marL="285750" indent="-285750">
              <a:buFont typeface="Arial" panose="020B0604020202020204" pitchFamily="34" charset="0"/>
              <a:buChar char="•"/>
            </a:pPr>
            <a:r>
              <a:rPr lang="en-IN" b="1" dirty="0"/>
              <a:t>Frame Processing</a:t>
            </a:r>
            <a:r>
              <a:rPr lang="en-IN" dirty="0"/>
              <a:t>: Each video frame is processed to extract features</a:t>
            </a:r>
            <a:r>
              <a:rPr lang="en-IN" dirty="0" smtClean="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Sequence Handling</a:t>
            </a:r>
            <a:r>
              <a:rPr lang="en-IN" dirty="0"/>
              <a:t>: LSTM takes the sequence of these features over time.</a:t>
            </a:r>
          </a:p>
          <a:p>
            <a:endParaRPr lang="en-IN" b="1" dirty="0" smtClean="0"/>
          </a:p>
          <a:p>
            <a:pPr marL="285750" indent="-285750">
              <a:buFont typeface="Arial" panose="020B0604020202020204" pitchFamily="34" charset="0"/>
              <a:buChar char="•"/>
            </a:pPr>
            <a:r>
              <a:rPr lang="en-IN" b="1" dirty="0" smtClean="0"/>
              <a:t>Context </a:t>
            </a:r>
            <a:r>
              <a:rPr lang="en-IN" b="1" dirty="0"/>
              <a:t>Understanding</a:t>
            </a:r>
            <a:r>
              <a:rPr lang="en-IN" dirty="0"/>
              <a:t>: LSTM uses its memory to understand the flow of gestures, maintaining context from previous frames to correctly identify signs.</a:t>
            </a:r>
          </a:p>
        </p:txBody>
      </p:sp>
    </p:spTree>
    <p:extLst>
      <p:ext uri="{BB962C8B-B14F-4D97-AF65-F5344CB8AC3E}">
        <p14:creationId xmlns:p14="http://schemas.microsoft.com/office/powerpoint/2010/main" val="4259865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 y="0"/>
            <a:ext cx="2895674" cy="5143500"/>
            <a:chOff x="-74" y="0"/>
            <a:chExt cx="4575810" cy="5143500"/>
          </a:xfrm>
        </p:grpSpPr>
        <p:pic>
          <p:nvPicPr>
            <p:cNvPr id="3" name="object 3"/>
            <p:cNvPicPr/>
            <p:nvPr/>
          </p:nvPicPr>
          <p:blipFill>
            <a:blip r:embed="rId2" cstate="print"/>
            <a:stretch>
              <a:fillRect/>
            </a:stretch>
          </p:blipFill>
          <p:spPr>
            <a:xfrm>
              <a:off x="0" y="0"/>
              <a:ext cx="4575249" cy="5143499"/>
            </a:xfrm>
            <a:prstGeom prst="rect">
              <a:avLst/>
            </a:prstGeom>
          </p:spPr>
        </p:pic>
        <p:sp>
          <p:nvSpPr>
            <p:cNvPr id="4" name="object 4"/>
            <p:cNvSpPr/>
            <p:nvPr/>
          </p:nvSpPr>
          <p:spPr>
            <a:xfrm>
              <a:off x="-74"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178D7D">
                <a:alpha val="68078"/>
              </a:srgbClr>
            </a:solidFill>
          </p:spPr>
          <p:txBody>
            <a:bodyPr wrap="square" lIns="0" tIns="0" rIns="0" bIns="0" rtlCol="0"/>
            <a:lstStyle/>
            <a:p>
              <a:endParaRPr/>
            </a:p>
          </p:txBody>
        </p:sp>
        <p:sp>
          <p:nvSpPr>
            <p:cNvPr id="5" name="object 5"/>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381000" y="1504950"/>
            <a:ext cx="3118485" cy="502317"/>
          </a:xfrm>
          <a:prstGeom prst="rect">
            <a:avLst/>
          </a:prstGeom>
        </p:spPr>
        <p:txBody>
          <a:bodyPr vert="horz" wrap="square" lIns="0" tIns="12700" rIns="0" bIns="0" rtlCol="0">
            <a:spAutoFit/>
          </a:bodyPr>
          <a:lstStyle/>
          <a:p>
            <a:pPr marL="12700" marR="5080">
              <a:lnSpc>
                <a:spcPct val="106800"/>
              </a:lnSpc>
              <a:spcBef>
                <a:spcPts val="100"/>
              </a:spcBef>
              <a:tabLst>
                <a:tab pos="800735" algn="l"/>
                <a:tab pos="1015365" algn="l"/>
                <a:tab pos="1348740" algn="l"/>
                <a:tab pos="1792605" algn="l"/>
                <a:tab pos="2108835" algn="l"/>
                <a:tab pos="2334895" algn="l"/>
                <a:tab pos="2549525" algn="l"/>
                <a:tab pos="2710180" algn="l"/>
              </a:tabLst>
            </a:pPr>
            <a:r>
              <a:rPr lang="en-IN" sz="3200" spc="105" dirty="0" smtClean="0">
                <a:solidFill>
                  <a:srgbClr val="FFFFFF"/>
                </a:solidFill>
              </a:rPr>
              <a:t>Training</a:t>
            </a:r>
            <a:endParaRPr sz="3200" dirty="0"/>
          </a:p>
        </p:txBody>
      </p:sp>
      <p:sp>
        <p:nvSpPr>
          <p:cNvPr id="8" name="Rectangle 7"/>
          <p:cNvSpPr/>
          <p:nvPr/>
        </p:nvSpPr>
        <p:spPr>
          <a:xfrm>
            <a:off x="2971800" y="483132"/>
            <a:ext cx="6172200" cy="2043636"/>
          </a:xfrm>
          <a:prstGeom prst="rect">
            <a:avLst/>
          </a:prstGeom>
        </p:spPr>
        <p:txBody>
          <a:bodyPr wrap="square">
            <a:spAutoFit/>
          </a:bodyPr>
          <a:lstStyle/>
          <a:p>
            <a:pPr marL="285750" indent="-285750">
              <a:buFont typeface="Wingdings" panose="05000000000000000000" pitchFamily="2" charset="2"/>
              <a:buChar char="Ø"/>
            </a:pPr>
            <a:r>
              <a:rPr lang="en-US" sz="1600" dirty="0" smtClean="0"/>
              <a:t>Data loaded which was stored in data preprocessing part</a:t>
            </a:r>
          </a:p>
          <a:p>
            <a:pPr marL="285750" indent="-285750">
              <a:buFont typeface="Wingdings" panose="05000000000000000000" pitchFamily="2" charset="2"/>
              <a:buChar char="Ø"/>
            </a:pPr>
            <a:endParaRPr lang="en-IN" sz="1520" dirty="0" smtClean="0"/>
          </a:p>
          <a:p>
            <a:pPr marL="285750" indent="-285750">
              <a:buFont typeface="Wingdings" panose="05000000000000000000" pitchFamily="2" charset="2"/>
              <a:buChar char="Ø"/>
            </a:pPr>
            <a:r>
              <a:rPr lang="en-US" sz="1600" b="1" dirty="0" smtClean="0"/>
              <a:t>LSTM</a:t>
            </a:r>
            <a:r>
              <a:rPr lang="en-US" sz="1600" dirty="0" smtClean="0"/>
              <a:t> based Model compiled via </a:t>
            </a:r>
            <a:r>
              <a:rPr lang="en-US" sz="1600" b="1" dirty="0" smtClean="0"/>
              <a:t>KERAS</a:t>
            </a:r>
            <a:r>
              <a:rPr lang="en-US" sz="1600" dirty="0" smtClean="0"/>
              <a:t> </a:t>
            </a:r>
            <a:r>
              <a:rPr lang="en-US" sz="1600" dirty="0" err="1" smtClean="0"/>
              <a:t>api</a:t>
            </a:r>
            <a:endParaRPr lang="en-US" sz="1600" dirty="0" smtClean="0"/>
          </a:p>
          <a:p>
            <a:pPr marL="285750" indent="-285750">
              <a:buFont typeface="Wingdings" panose="05000000000000000000" pitchFamily="2" charset="2"/>
              <a:buChar char="Ø"/>
            </a:pPr>
            <a:endParaRPr lang="en-IN" sz="1520" dirty="0" smtClean="0"/>
          </a:p>
          <a:p>
            <a:pPr marL="285750" indent="-285750">
              <a:buFont typeface="Wingdings" panose="05000000000000000000" pitchFamily="2" charset="2"/>
              <a:buChar char="Ø"/>
            </a:pPr>
            <a:r>
              <a:rPr lang="en-US" sz="1600" dirty="0" smtClean="0"/>
              <a:t>.train() function called on model</a:t>
            </a:r>
          </a:p>
          <a:p>
            <a:pPr marL="285750" indent="-285750">
              <a:buFont typeface="Wingdings" panose="05000000000000000000" pitchFamily="2" charset="2"/>
              <a:buChar char="Ø"/>
            </a:pPr>
            <a:endParaRPr lang="en-IN" sz="1520" dirty="0" smtClean="0"/>
          </a:p>
          <a:p>
            <a:pPr marL="285750" indent="-285750">
              <a:buFont typeface="Wingdings" panose="05000000000000000000" pitchFamily="2" charset="2"/>
              <a:buChar char="Ø"/>
            </a:pPr>
            <a:r>
              <a:rPr lang="en-US" sz="1600" dirty="0" smtClean="0"/>
              <a:t>Our model is trained for 50 epochs</a:t>
            </a:r>
            <a:endParaRPr lang="en-US" sz="1600" b="1" dirty="0" smtClean="0"/>
          </a:p>
          <a:p>
            <a:pPr marL="285750" indent="-285750">
              <a:buFont typeface="Wingdings" panose="05000000000000000000" pitchFamily="2" charset="2"/>
              <a:buChar char="Ø"/>
            </a:pPr>
            <a:endParaRPr lang="en-IN" sz="152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51" y="2724150"/>
            <a:ext cx="5638697" cy="2133209"/>
          </a:xfrm>
          <a:prstGeom prst="rect">
            <a:avLst/>
          </a:prstGeom>
        </p:spPr>
      </p:pic>
    </p:spTree>
    <p:extLst>
      <p:ext uri="{BB962C8B-B14F-4D97-AF65-F5344CB8AC3E}">
        <p14:creationId xmlns:p14="http://schemas.microsoft.com/office/powerpoint/2010/main" val="4520174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 y="0"/>
            <a:ext cx="2895674" cy="5143500"/>
            <a:chOff x="-74" y="0"/>
            <a:chExt cx="4575810" cy="5143500"/>
          </a:xfrm>
        </p:grpSpPr>
        <p:pic>
          <p:nvPicPr>
            <p:cNvPr id="3" name="object 3"/>
            <p:cNvPicPr/>
            <p:nvPr/>
          </p:nvPicPr>
          <p:blipFill>
            <a:blip r:embed="rId2" cstate="print"/>
            <a:stretch>
              <a:fillRect/>
            </a:stretch>
          </p:blipFill>
          <p:spPr>
            <a:xfrm>
              <a:off x="0" y="0"/>
              <a:ext cx="4575249" cy="5143499"/>
            </a:xfrm>
            <a:prstGeom prst="rect">
              <a:avLst/>
            </a:prstGeom>
          </p:spPr>
        </p:pic>
        <p:sp>
          <p:nvSpPr>
            <p:cNvPr id="4" name="object 4"/>
            <p:cNvSpPr/>
            <p:nvPr/>
          </p:nvSpPr>
          <p:spPr>
            <a:xfrm>
              <a:off x="-74"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178D7D">
                <a:alpha val="68078"/>
              </a:srgbClr>
            </a:solidFill>
          </p:spPr>
          <p:txBody>
            <a:bodyPr wrap="square" lIns="0" tIns="0" rIns="0" bIns="0" rtlCol="0"/>
            <a:lstStyle/>
            <a:p>
              <a:endParaRPr/>
            </a:p>
          </p:txBody>
        </p:sp>
        <p:sp>
          <p:nvSpPr>
            <p:cNvPr id="5" name="object 5"/>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381000" y="1504950"/>
            <a:ext cx="3118485" cy="502317"/>
          </a:xfrm>
          <a:prstGeom prst="rect">
            <a:avLst/>
          </a:prstGeom>
        </p:spPr>
        <p:txBody>
          <a:bodyPr vert="horz" wrap="square" lIns="0" tIns="12700" rIns="0" bIns="0" rtlCol="0">
            <a:spAutoFit/>
          </a:bodyPr>
          <a:lstStyle/>
          <a:p>
            <a:pPr marL="12700" marR="5080">
              <a:lnSpc>
                <a:spcPct val="106800"/>
              </a:lnSpc>
              <a:spcBef>
                <a:spcPts val="100"/>
              </a:spcBef>
              <a:tabLst>
                <a:tab pos="800735" algn="l"/>
                <a:tab pos="1015365" algn="l"/>
                <a:tab pos="1348740" algn="l"/>
                <a:tab pos="1792605" algn="l"/>
                <a:tab pos="2108835" algn="l"/>
                <a:tab pos="2334895" algn="l"/>
                <a:tab pos="2549525" algn="l"/>
                <a:tab pos="2710180" algn="l"/>
              </a:tabLst>
            </a:pPr>
            <a:r>
              <a:rPr lang="en-US" sz="3200" dirty="0">
                <a:solidFill>
                  <a:schemeClr val="bg1"/>
                </a:solidFill>
              </a:rPr>
              <a:t>Inference</a:t>
            </a:r>
            <a:endParaRPr sz="3200" dirty="0">
              <a:solidFill>
                <a:schemeClr val="bg1"/>
              </a:solidFill>
            </a:endParaRPr>
          </a:p>
        </p:txBody>
      </p:sp>
      <p:sp>
        <p:nvSpPr>
          <p:cNvPr id="8" name="Rectangle 7"/>
          <p:cNvSpPr/>
          <p:nvPr/>
        </p:nvSpPr>
        <p:spPr>
          <a:xfrm>
            <a:off x="3124200" y="223380"/>
            <a:ext cx="6172200" cy="2677656"/>
          </a:xfrm>
          <a:prstGeom prst="rect">
            <a:avLst/>
          </a:prstGeom>
        </p:spPr>
        <p:txBody>
          <a:bodyPr wrap="square">
            <a:spAutoFit/>
          </a:bodyPr>
          <a:lstStyle/>
          <a:p>
            <a:pPr marL="285750" indent="-285750">
              <a:buFont typeface="Wingdings" panose="05000000000000000000" pitchFamily="2" charset="2"/>
              <a:buChar char="Ø"/>
            </a:pPr>
            <a:r>
              <a:rPr lang="en-US" sz="1400" dirty="0" smtClean="0"/>
              <a:t>Also called Prediction part</a:t>
            </a:r>
          </a:p>
          <a:p>
            <a:endParaRPr lang="en-US" sz="1400" dirty="0" smtClean="0"/>
          </a:p>
          <a:p>
            <a:pPr marL="285750" indent="-285750">
              <a:buFont typeface="Wingdings" panose="05000000000000000000" pitchFamily="2" charset="2"/>
              <a:buChar char="Ø"/>
            </a:pPr>
            <a:r>
              <a:rPr lang="en-US" sz="1400" dirty="0" smtClean="0"/>
              <a:t>Model loaded saved previously</a:t>
            </a:r>
          </a:p>
          <a:p>
            <a:endParaRPr lang="en-US" sz="1400" dirty="0" smtClean="0"/>
          </a:p>
          <a:p>
            <a:pPr marL="285750" indent="-285750">
              <a:buFont typeface="Wingdings" panose="05000000000000000000" pitchFamily="2" charset="2"/>
              <a:buChar char="Ø"/>
            </a:pPr>
            <a:r>
              <a:rPr lang="en-US" sz="1400" dirty="0" smtClean="0"/>
              <a:t>Video Capture starts</a:t>
            </a:r>
          </a:p>
          <a:p>
            <a:endParaRPr lang="en-US" sz="1400" dirty="0" smtClean="0"/>
          </a:p>
          <a:p>
            <a:pPr marL="285750" indent="-285750">
              <a:buFont typeface="Wingdings" panose="05000000000000000000" pitchFamily="2" charset="2"/>
              <a:buChar char="Ø"/>
            </a:pPr>
            <a:r>
              <a:rPr lang="en-US" sz="1400" dirty="0" smtClean="0"/>
              <a:t>Frame Preprocessing done</a:t>
            </a:r>
          </a:p>
          <a:p>
            <a:endParaRPr lang="en-US" sz="1400" dirty="0" smtClean="0"/>
          </a:p>
          <a:p>
            <a:pPr marL="285750" indent="-285750">
              <a:buFont typeface="Wingdings" panose="05000000000000000000" pitchFamily="2" charset="2"/>
              <a:buChar char="Ø"/>
            </a:pPr>
            <a:r>
              <a:rPr lang="en-US" sz="1400" dirty="0" smtClean="0"/>
              <a:t>Prediction called</a:t>
            </a:r>
          </a:p>
          <a:p>
            <a:endParaRPr lang="en-US" sz="1400" dirty="0" smtClean="0"/>
          </a:p>
          <a:p>
            <a:pPr marL="285750" indent="-285750">
              <a:buFont typeface="Wingdings" panose="05000000000000000000" pitchFamily="2" charset="2"/>
              <a:buChar char="Ø"/>
            </a:pPr>
            <a:r>
              <a:rPr lang="en-US" sz="1400" dirty="0" smtClean="0"/>
              <a:t>Text to Speech module called</a:t>
            </a:r>
          </a:p>
          <a:p>
            <a:pPr marL="285750" indent="-285750">
              <a:buFont typeface="Wingdings" panose="05000000000000000000" pitchFamily="2" charset="2"/>
              <a:buChar char="Ø"/>
            </a:pPr>
            <a:endParaRPr lang="en-IN" sz="1400" dirty="0"/>
          </a:p>
        </p:txBody>
      </p:sp>
    </p:spTree>
    <p:extLst>
      <p:ext uri="{BB962C8B-B14F-4D97-AF65-F5344CB8AC3E}">
        <p14:creationId xmlns:p14="http://schemas.microsoft.com/office/powerpoint/2010/main" val="11798641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90550"/>
            <a:ext cx="7772400" cy="461665"/>
          </a:xfrm>
        </p:spPr>
        <p:txBody>
          <a:bodyPr/>
          <a:lstStyle/>
          <a:p>
            <a:r>
              <a:rPr lang="en-IN" spc="120" dirty="0"/>
              <a:t>Challenges</a:t>
            </a:r>
            <a:r>
              <a:rPr lang="en-IN" spc="-185" dirty="0"/>
              <a:t> </a:t>
            </a:r>
            <a:r>
              <a:rPr lang="en-IN" spc="80" dirty="0"/>
              <a:t>Faced</a:t>
            </a:r>
            <a:endParaRPr lang="en-IN" dirty="0"/>
          </a:p>
        </p:txBody>
      </p:sp>
      <p:sp>
        <p:nvSpPr>
          <p:cNvPr id="3" name="Subtitle 2"/>
          <p:cNvSpPr>
            <a:spLocks noGrp="1"/>
          </p:cNvSpPr>
          <p:nvPr>
            <p:ph type="subTitle" idx="4"/>
          </p:nvPr>
        </p:nvSpPr>
        <p:spPr>
          <a:xfrm>
            <a:off x="533400" y="1428750"/>
            <a:ext cx="7924800" cy="2838213"/>
          </a:xfrm>
        </p:spPr>
        <p:txBody>
          <a:bodyPr/>
          <a:lstStyle/>
          <a:p>
            <a:pPr marL="469900" marR="172720" indent="-457200">
              <a:lnSpc>
                <a:spcPct val="114599"/>
              </a:lnSpc>
              <a:spcBef>
                <a:spcPts val="100"/>
              </a:spcBef>
              <a:buFont typeface="MS PGothic"/>
              <a:buChar char="➢"/>
              <a:tabLst>
                <a:tab pos="469900" algn="l"/>
              </a:tabLst>
            </a:pPr>
            <a:r>
              <a:rPr lang="en-IN" spc="90" dirty="0"/>
              <a:t>We</a:t>
            </a:r>
            <a:r>
              <a:rPr lang="en-IN" spc="-175" dirty="0"/>
              <a:t> </a:t>
            </a:r>
            <a:r>
              <a:rPr lang="en-IN" dirty="0"/>
              <a:t>couldn’t</a:t>
            </a:r>
            <a:r>
              <a:rPr lang="en-IN" spc="-170" dirty="0"/>
              <a:t> </a:t>
            </a:r>
            <a:r>
              <a:rPr lang="en-IN" dirty="0"/>
              <a:t>find</a:t>
            </a:r>
            <a:r>
              <a:rPr lang="en-IN" spc="-175" dirty="0"/>
              <a:t> </a:t>
            </a:r>
            <a:r>
              <a:rPr lang="en-IN" spc="-45" dirty="0"/>
              <a:t>a</a:t>
            </a:r>
            <a:r>
              <a:rPr lang="en-IN" spc="-170" dirty="0"/>
              <a:t> </a:t>
            </a:r>
            <a:r>
              <a:rPr lang="en-IN" dirty="0"/>
              <a:t>dataset</a:t>
            </a:r>
            <a:r>
              <a:rPr lang="en-IN" spc="-175" dirty="0"/>
              <a:t> </a:t>
            </a:r>
            <a:r>
              <a:rPr lang="en-IN" dirty="0"/>
              <a:t>with</a:t>
            </a:r>
            <a:r>
              <a:rPr lang="en-IN" spc="-175" dirty="0"/>
              <a:t> </a:t>
            </a:r>
            <a:r>
              <a:rPr lang="en-IN" dirty="0"/>
              <a:t>raw</a:t>
            </a:r>
            <a:r>
              <a:rPr lang="en-IN" spc="-170" dirty="0"/>
              <a:t> </a:t>
            </a:r>
            <a:r>
              <a:rPr lang="en-IN" spc="-35" dirty="0"/>
              <a:t>images</a:t>
            </a:r>
            <a:r>
              <a:rPr lang="en-IN" spc="-175" dirty="0"/>
              <a:t> </a:t>
            </a:r>
            <a:r>
              <a:rPr lang="en-IN" dirty="0"/>
              <a:t>of</a:t>
            </a:r>
            <a:r>
              <a:rPr lang="en-IN" spc="-170" dirty="0"/>
              <a:t> </a:t>
            </a:r>
            <a:r>
              <a:rPr lang="en-IN" dirty="0"/>
              <a:t>all</a:t>
            </a:r>
            <a:r>
              <a:rPr lang="en-IN" spc="-175" dirty="0"/>
              <a:t> </a:t>
            </a:r>
            <a:r>
              <a:rPr lang="en-IN" dirty="0"/>
              <a:t>the</a:t>
            </a:r>
            <a:r>
              <a:rPr lang="en-IN" spc="-170" dirty="0"/>
              <a:t> </a:t>
            </a:r>
            <a:r>
              <a:rPr lang="en-IN" spc="-10" dirty="0" smtClean="0"/>
              <a:t>required</a:t>
            </a:r>
            <a:r>
              <a:rPr lang="en-IN" spc="-175" dirty="0" smtClean="0"/>
              <a:t> </a:t>
            </a:r>
            <a:r>
              <a:rPr lang="en-IN" dirty="0"/>
              <a:t>characters</a:t>
            </a:r>
            <a:r>
              <a:rPr lang="en-IN" spc="229" dirty="0"/>
              <a:t> </a:t>
            </a:r>
            <a:r>
              <a:rPr lang="en-IN" spc="-25" dirty="0"/>
              <a:t>so </a:t>
            </a:r>
            <a:r>
              <a:rPr lang="en-IN" dirty="0"/>
              <a:t>we</a:t>
            </a:r>
            <a:r>
              <a:rPr lang="en-IN" spc="-175" dirty="0"/>
              <a:t> </a:t>
            </a:r>
            <a:r>
              <a:rPr lang="en-IN" spc="-30" dirty="0"/>
              <a:t>made</a:t>
            </a:r>
            <a:r>
              <a:rPr lang="en-IN" spc="-170" dirty="0"/>
              <a:t> </a:t>
            </a:r>
            <a:r>
              <a:rPr lang="en-IN" dirty="0"/>
              <a:t>our</a:t>
            </a:r>
            <a:r>
              <a:rPr lang="en-IN" spc="-170" dirty="0"/>
              <a:t> </a:t>
            </a:r>
            <a:r>
              <a:rPr lang="en-IN" dirty="0"/>
              <a:t>own</a:t>
            </a:r>
            <a:r>
              <a:rPr lang="en-IN" spc="-170" dirty="0"/>
              <a:t> </a:t>
            </a:r>
            <a:r>
              <a:rPr lang="en-IN" spc="-10" dirty="0"/>
              <a:t>dataset</a:t>
            </a:r>
            <a:r>
              <a:rPr lang="en-IN" spc="-10" dirty="0" smtClean="0"/>
              <a:t>.</a:t>
            </a:r>
          </a:p>
          <a:p>
            <a:pPr marL="469900" marR="172720" indent="-457200">
              <a:lnSpc>
                <a:spcPct val="114599"/>
              </a:lnSpc>
              <a:spcBef>
                <a:spcPts val="100"/>
              </a:spcBef>
              <a:buFont typeface="MS PGothic"/>
              <a:buChar char="➢"/>
              <a:tabLst>
                <a:tab pos="469900" algn="l"/>
              </a:tabLst>
            </a:pPr>
            <a:endParaRPr lang="en-IN" spc="-10" dirty="0"/>
          </a:p>
          <a:p>
            <a:pPr marL="469900" marR="5080" indent="-457200">
              <a:lnSpc>
                <a:spcPct val="114599"/>
              </a:lnSpc>
              <a:buChar char="➢"/>
              <a:tabLst>
                <a:tab pos="469900" algn="l"/>
                <a:tab pos="513715" algn="l"/>
              </a:tabLst>
            </a:pPr>
            <a:r>
              <a:rPr lang="en-IN" dirty="0" smtClean="0"/>
              <a:t>Some signs involved </a:t>
            </a:r>
            <a:r>
              <a:rPr lang="en-IN" dirty="0"/>
              <a:t>long sequences of movements, and capturing long-term dependencies accurately </a:t>
            </a:r>
            <a:r>
              <a:rPr lang="en-IN" dirty="0" smtClean="0"/>
              <a:t>was </a:t>
            </a:r>
            <a:r>
              <a:rPr lang="en-IN" dirty="0"/>
              <a:t>challenging</a:t>
            </a:r>
            <a:r>
              <a:rPr lang="en-IN" dirty="0" smtClean="0"/>
              <a:t>.</a:t>
            </a:r>
          </a:p>
          <a:p>
            <a:pPr marL="469900" marR="5080" indent="-457200">
              <a:lnSpc>
                <a:spcPct val="114599"/>
              </a:lnSpc>
              <a:buChar char="➢"/>
              <a:tabLst>
                <a:tab pos="469900" algn="l"/>
                <a:tab pos="513715" algn="l"/>
              </a:tabLst>
            </a:pPr>
            <a:endParaRPr lang="en-IN" spc="-10" dirty="0"/>
          </a:p>
          <a:p>
            <a:pPr marL="469900" marR="294640" indent="-457200" algn="just">
              <a:lnSpc>
                <a:spcPct val="114599"/>
              </a:lnSpc>
              <a:buFont typeface="MS PGothic"/>
              <a:buChar char="➢"/>
              <a:tabLst>
                <a:tab pos="469900" algn="l"/>
              </a:tabLst>
            </a:pPr>
            <a:r>
              <a:rPr lang="en-IN" spc="-65" dirty="0"/>
              <a:t>Issues</a:t>
            </a:r>
            <a:r>
              <a:rPr lang="en-IN" spc="-80" dirty="0"/>
              <a:t> </a:t>
            </a:r>
            <a:r>
              <a:rPr lang="en-IN" spc="-10" dirty="0"/>
              <a:t>were</a:t>
            </a:r>
            <a:r>
              <a:rPr lang="en-IN" spc="-125" dirty="0"/>
              <a:t> </a:t>
            </a:r>
            <a:r>
              <a:rPr lang="en-IN" spc="-25" dirty="0"/>
              <a:t>faced</a:t>
            </a:r>
            <a:r>
              <a:rPr lang="en-IN" spc="-95" dirty="0"/>
              <a:t> </a:t>
            </a:r>
            <a:r>
              <a:rPr lang="en-IN" dirty="0"/>
              <a:t>relating</a:t>
            </a:r>
            <a:r>
              <a:rPr lang="en-IN" spc="-90" dirty="0"/>
              <a:t> </a:t>
            </a:r>
            <a:r>
              <a:rPr lang="en-IN" dirty="0"/>
              <a:t>to</a:t>
            </a:r>
            <a:r>
              <a:rPr lang="en-IN" spc="-95" dirty="0"/>
              <a:t> </a:t>
            </a:r>
            <a:r>
              <a:rPr lang="en-IN" spc="-20" dirty="0"/>
              <a:t>the</a:t>
            </a:r>
            <a:r>
              <a:rPr lang="en-IN" spc="-95" dirty="0"/>
              <a:t> </a:t>
            </a:r>
            <a:r>
              <a:rPr lang="en-IN" spc="-10" dirty="0"/>
              <a:t>accuracy</a:t>
            </a:r>
            <a:r>
              <a:rPr lang="en-IN" spc="-95" dirty="0"/>
              <a:t> </a:t>
            </a:r>
            <a:r>
              <a:rPr lang="en-IN" spc="-35" dirty="0"/>
              <a:t>of</a:t>
            </a:r>
            <a:r>
              <a:rPr lang="en-IN" spc="-90" dirty="0"/>
              <a:t> </a:t>
            </a:r>
            <a:r>
              <a:rPr lang="en-IN" spc="-20" dirty="0"/>
              <a:t>the</a:t>
            </a:r>
            <a:r>
              <a:rPr lang="en-IN" spc="-95" dirty="0"/>
              <a:t> </a:t>
            </a:r>
            <a:r>
              <a:rPr lang="en-IN" spc="-25" dirty="0"/>
              <a:t>model</a:t>
            </a:r>
            <a:r>
              <a:rPr lang="en-IN" spc="-95" dirty="0"/>
              <a:t> </a:t>
            </a:r>
            <a:r>
              <a:rPr lang="en-IN" spc="-60" dirty="0"/>
              <a:t>we</a:t>
            </a:r>
            <a:r>
              <a:rPr lang="en-IN" spc="-80" dirty="0"/>
              <a:t> </a:t>
            </a:r>
            <a:r>
              <a:rPr lang="en-IN" dirty="0"/>
              <a:t>trained</a:t>
            </a:r>
            <a:r>
              <a:rPr lang="en-IN" spc="-95" dirty="0"/>
              <a:t> </a:t>
            </a:r>
            <a:r>
              <a:rPr lang="en-IN" spc="-25" dirty="0"/>
              <a:t>in </a:t>
            </a:r>
            <a:r>
              <a:rPr lang="en-IN" dirty="0"/>
              <a:t>earlier</a:t>
            </a:r>
            <a:r>
              <a:rPr lang="en-IN" spc="-110" dirty="0"/>
              <a:t> </a:t>
            </a:r>
            <a:r>
              <a:rPr lang="en-IN" spc="-40" dirty="0"/>
              <a:t>phases</a:t>
            </a:r>
            <a:r>
              <a:rPr lang="en-IN" spc="-90" dirty="0"/>
              <a:t> </a:t>
            </a:r>
            <a:r>
              <a:rPr lang="en-IN" dirty="0"/>
              <a:t>which</a:t>
            </a:r>
            <a:r>
              <a:rPr lang="en-IN" spc="-85" dirty="0"/>
              <a:t> </a:t>
            </a:r>
            <a:r>
              <a:rPr lang="en-IN" spc="-60" dirty="0"/>
              <a:t>we</a:t>
            </a:r>
            <a:r>
              <a:rPr lang="en-IN" spc="-80" dirty="0"/>
              <a:t> </a:t>
            </a:r>
            <a:r>
              <a:rPr lang="en-IN" dirty="0"/>
              <a:t>eventually</a:t>
            </a:r>
            <a:r>
              <a:rPr lang="en-IN" spc="-90" dirty="0"/>
              <a:t> </a:t>
            </a:r>
            <a:r>
              <a:rPr lang="en-IN" spc="-10" dirty="0"/>
              <a:t>improved</a:t>
            </a:r>
            <a:r>
              <a:rPr lang="en-IN" spc="-85" dirty="0"/>
              <a:t> </a:t>
            </a:r>
            <a:r>
              <a:rPr lang="en-IN" spc="-65" dirty="0"/>
              <a:t>by</a:t>
            </a:r>
            <a:r>
              <a:rPr lang="en-IN" spc="-80" dirty="0"/>
              <a:t> </a:t>
            </a:r>
            <a:r>
              <a:rPr lang="en-IN" dirty="0" smtClean="0"/>
              <a:t>improving</a:t>
            </a:r>
            <a:r>
              <a:rPr lang="en-IN" spc="-190" dirty="0" smtClean="0"/>
              <a:t> </a:t>
            </a:r>
            <a:r>
              <a:rPr lang="en-IN" dirty="0"/>
              <a:t>the</a:t>
            </a:r>
            <a:r>
              <a:rPr lang="en-IN" spc="-190" dirty="0"/>
              <a:t> </a:t>
            </a:r>
            <a:r>
              <a:rPr lang="en-IN" spc="-10" dirty="0"/>
              <a:t>dataset.</a:t>
            </a:r>
          </a:p>
          <a:p>
            <a:endParaRPr lang="en-IN" dirty="0"/>
          </a:p>
        </p:txBody>
      </p:sp>
    </p:spTree>
    <p:extLst>
      <p:ext uri="{BB962C8B-B14F-4D97-AF65-F5344CB8AC3E}">
        <p14:creationId xmlns:p14="http://schemas.microsoft.com/office/powerpoint/2010/main" val="2856458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 y="0"/>
            <a:ext cx="4572000" cy="5143500"/>
            <a:chOff x="1" y="0"/>
            <a:chExt cx="4572000" cy="5143500"/>
          </a:xfrm>
        </p:grpSpPr>
        <p:pic>
          <p:nvPicPr>
            <p:cNvPr id="3" name="object 3"/>
            <p:cNvPicPr/>
            <p:nvPr/>
          </p:nvPicPr>
          <p:blipFill>
            <a:blip r:embed="rId2" cstate="print"/>
            <a:stretch>
              <a:fillRect/>
            </a:stretch>
          </p:blipFill>
          <p:spPr>
            <a:xfrm>
              <a:off x="1" y="0"/>
              <a:ext cx="4571999" cy="5143451"/>
            </a:xfrm>
            <a:prstGeom prst="rect">
              <a:avLst/>
            </a:prstGeom>
          </p:spPr>
        </p:pic>
        <p:sp>
          <p:nvSpPr>
            <p:cNvPr id="4" name="object 4"/>
            <p:cNvSpPr/>
            <p:nvPr/>
          </p:nvSpPr>
          <p:spPr>
            <a:xfrm>
              <a:off x="1650" y="0"/>
              <a:ext cx="4568825" cy="5143500"/>
            </a:xfrm>
            <a:custGeom>
              <a:avLst/>
              <a:gdLst/>
              <a:ahLst/>
              <a:cxnLst/>
              <a:rect l="l" t="t" r="r" b="b"/>
              <a:pathLst>
                <a:path w="4568825" h="5143500">
                  <a:moveTo>
                    <a:pt x="4568699" y="5143499"/>
                  </a:moveTo>
                  <a:lnTo>
                    <a:pt x="0" y="5143499"/>
                  </a:lnTo>
                  <a:lnTo>
                    <a:pt x="0" y="0"/>
                  </a:lnTo>
                  <a:lnTo>
                    <a:pt x="4568699" y="0"/>
                  </a:lnTo>
                  <a:lnTo>
                    <a:pt x="4568699" y="5143499"/>
                  </a:lnTo>
                  <a:close/>
                </a:path>
              </a:pathLst>
            </a:custGeom>
            <a:solidFill>
              <a:srgbClr val="178D7D">
                <a:alpha val="68078"/>
              </a:srgbClr>
            </a:solidFill>
          </p:spPr>
          <p:txBody>
            <a:bodyPr wrap="square" lIns="0" tIns="0" rIns="0" bIns="0" rtlCol="0"/>
            <a:lstStyle/>
            <a:p>
              <a:endParaRPr/>
            </a:p>
          </p:txBody>
        </p:sp>
        <p:sp>
          <p:nvSpPr>
            <p:cNvPr id="5" name="object 5"/>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803025" y="1361195"/>
            <a:ext cx="3147060" cy="939800"/>
          </a:xfrm>
          <a:prstGeom prst="rect">
            <a:avLst/>
          </a:prstGeom>
        </p:spPr>
        <p:txBody>
          <a:bodyPr vert="horz" wrap="square" lIns="0" tIns="12700" rIns="0" bIns="0" rtlCol="0">
            <a:spAutoFit/>
          </a:bodyPr>
          <a:lstStyle/>
          <a:p>
            <a:pPr marL="12700">
              <a:lnSpc>
                <a:spcPct val="100000"/>
              </a:lnSpc>
              <a:spcBef>
                <a:spcPts val="100"/>
              </a:spcBef>
            </a:pPr>
            <a:r>
              <a:rPr sz="6000" spc="105" dirty="0">
                <a:solidFill>
                  <a:srgbClr val="FFFFFF"/>
                </a:solidFill>
              </a:rPr>
              <a:t>Abstract</a:t>
            </a:r>
            <a:endParaRPr sz="6000" dirty="0"/>
          </a:p>
        </p:txBody>
      </p:sp>
      <p:sp>
        <p:nvSpPr>
          <p:cNvPr id="7" name="object 7"/>
          <p:cNvSpPr txBox="1"/>
          <p:nvPr/>
        </p:nvSpPr>
        <p:spPr>
          <a:xfrm>
            <a:off x="5371850" y="1047750"/>
            <a:ext cx="3275329" cy="2274405"/>
          </a:xfrm>
          <a:prstGeom prst="rect">
            <a:avLst/>
          </a:prstGeom>
        </p:spPr>
        <p:txBody>
          <a:bodyPr vert="horz" wrap="square" lIns="0" tIns="12065" rIns="0" bIns="0" rtlCol="0">
            <a:spAutoFit/>
          </a:bodyPr>
          <a:lstStyle/>
          <a:p>
            <a:pPr marL="12700" marR="5080">
              <a:lnSpc>
                <a:spcPct val="106300"/>
              </a:lnSpc>
              <a:spcBef>
                <a:spcPts val="95"/>
              </a:spcBef>
            </a:pPr>
            <a:r>
              <a:rPr sz="2000" dirty="0">
                <a:latin typeface="Times New Roman"/>
                <a:cs typeface="Times New Roman"/>
              </a:rPr>
              <a:t>Our</a:t>
            </a:r>
            <a:r>
              <a:rPr sz="2000" spc="-25" dirty="0">
                <a:latin typeface="Times New Roman"/>
                <a:cs typeface="Times New Roman"/>
              </a:rPr>
              <a:t> </a:t>
            </a:r>
            <a:r>
              <a:rPr sz="2000" dirty="0">
                <a:latin typeface="Times New Roman"/>
                <a:cs typeface="Times New Roman"/>
              </a:rPr>
              <a:t>project</a:t>
            </a:r>
            <a:r>
              <a:rPr sz="2000" spc="-25" dirty="0">
                <a:latin typeface="Times New Roman"/>
                <a:cs typeface="Times New Roman"/>
              </a:rPr>
              <a:t> </a:t>
            </a:r>
            <a:r>
              <a:rPr sz="2000" dirty="0">
                <a:latin typeface="Times New Roman"/>
                <a:cs typeface="Times New Roman"/>
              </a:rPr>
              <a:t>aims</a:t>
            </a:r>
            <a:r>
              <a:rPr sz="2000" spc="-25" dirty="0">
                <a:latin typeface="Times New Roman"/>
                <a:cs typeface="Times New Roman"/>
              </a:rPr>
              <a:t> </a:t>
            </a:r>
            <a:r>
              <a:rPr sz="2000" dirty="0">
                <a:latin typeface="Times New Roman"/>
                <a:cs typeface="Times New Roman"/>
              </a:rPr>
              <a:t>to</a:t>
            </a:r>
            <a:r>
              <a:rPr sz="2000" spc="-20" dirty="0">
                <a:latin typeface="Times New Roman"/>
                <a:cs typeface="Times New Roman"/>
              </a:rPr>
              <a:t> </a:t>
            </a:r>
            <a:r>
              <a:rPr sz="2000" dirty="0">
                <a:latin typeface="Times New Roman"/>
                <a:cs typeface="Times New Roman"/>
              </a:rPr>
              <a:t>create</a:t>
            </a:r>
            <a:r>
              <a:rPr sz="2000" spc="-25" dirty="0">
                <a:latin typeface="Times New Roman"/>
                <a:cs typeface="Times New Roman"/>
              </a:rPr>
              <a:t> </a:t>
            </a:r>
            <a:r>
              <a:rPr sz="2000" spc="-50" dirty="0">
                <a:latin typeface="Times New Roman"/>
                <a:cs typeface="Times New Roman"/>
              </a:rPr>
              <a:t>a </a:t>
            </a:r>
            <a:r>
              <a:rPr sz="2000" dirty="0">
                <a:latin typeface="Times New Roman"/>
                <a:cs typeface="Times New Roman"/>
              </a:rPr>
              <a:t>computer application and </a:t>
            </a:r>
            <a:r>
              <a:rPr sz="2000" spc="-10" dirty="0">
                <a:latin typeface="Times New Roman"/>
                <a:cs typeface="Times New Roman"/>
              </a:rPr>
              <a:t>train</a:t>
            </a:r>
            <a:r>
              <a:rPr sz="2000" spc="500" dirty="0">
                <a:latin typeface="Times New Roman"/>
                <a:cs typeface="Times New Roman"/>
              </a:rPr>
              <a:t> </a:t>
            </a:r>
            <a:r>
              <a:rPr sz="2000" dirty="0">
                <a:latin typeface="Times New Roman"/>
                <a:cs typeface="Times New Roman"/>
              </a:rPr>
              <a:t>a</a:t>
            </a:r>
            <a:r>
              <a:rPr sz="2000" spc="-30" dirty="0">
                <a:latin typeface="Times New Roman"/>
                <a:cs typeface="Times New Roman"/>
              </a:rPr>
              <a:t> </a:t>
            </a:r>
            <a:r>
              <a:rPr sz="2000" dirty="0">
                <a:latin typeface="Times New Roman"/>
                <a:cs typeface="Times New Roman"/>
              </a:rPr>
              <a:t>model</a:t>
            </a:r>
            <a:r>
              <a:rPr sz="2000" spc="-30" dirty="0">
                <a:latin typeface="Times New Roman"/>
                <a:cs typeface="Times New Roman"/>
              </a:rPr>
              <a:t> </a:t>
            </a:r>
            <a:r>
              <a:rPr sz="2000" dirty="0">
                <a:latin typeface="Times New Roman"/>
                <a:cs typeface="Times New Roman"/>
              </a:rPr>
              <a:t>which</a:t>
            </a:r>
            <a:r>
              <a:rPr sz="2000" spc="-20" dirty="0">
                <a:latin typeface="Times New Roman"/>
                <a:cs typeface="Times New Roman"/>
              </a:rPr>
              <a:t> </a:t>
            </a:r>
            <a:r>
              <a:rPr sz="2000" dirty="0">
                <a:latin typeface="Times New Roman"/>
                <a:cs typeface="Times New Roman"/>
              </a:rPr>
              <a:t>when</a:t>
            </a:r>
            <a:r>
              <a:rPr sz="2000" spc="-25" dirty="0">
                <a:latin typeface="Times New Roman"/>
                <a:cs typeface="Times New Roman"/>
              </a:rPr>
              <a:t> </a:t>
            </a:r>
            <a:r>
              <a:rPr sz="2000" dirty="0">
                <a:latin typeface="Times New Roman"/>
                <a:cs typeface="Times New Roman"/>
              </a:rPr>
              <a:t>shown</a:t>
            </a:r>
            <a:r>
              <a:rPr sz="2000" spc="-25" dirty="0">
                <a:latin typeface="Times New Roman"/>
                <a:cs typeface="Times New Roman"/>
              </a:rPr>
              <a:t> </a:t>
            </a:r>
            <a:r>
              <a:rPr sz="2000" spc="-50" dirty="0">
                <a:latin typeface="Times New Roman"/>
                <a:cs typeface="Times New Roman"/>
              </a:rPr>
              <a:t>a </a:t>
            </a:r>
            <a:r>
              <a:rPr sz="2000" dirty="0">
                <a:latin typeface="Times New Roman"/>
                <a:cs typeface="Times New Roman"/>
              </a:rPr>
              <a:t>real</a:t>
            </a:r>
            <a:r>
              <a:rPr sz="2000" spc="-15" dirty="0">
                <a:latin typeface="Times New Roman"/>
                <a:cs typeface="Times New Roman"/>
              </a:rPr>
              <a:t> </a:t>
            </a:r>
            <a:r>
              <a:rPr sz="2000" dirty="0">
                <a:latin typeface="Times New Roman"/>
                <a:cs typeface="Times New Roman"/>
              </a:rPr>
              <a:t>time</a:t>
            </a:r>
            <a:r>
              <a:rPr sz="2000" spc="-10" dirty="0">
                <a:latin typeface="Times New Roman"/>
                <a:cs typeface="Times New Roman"/>
              </a:rPr>
              <a:t> </a:t>
            </a:r>
            <a:r>
              <a:rPr sz="2000" dirty="0">
                <a:latin typeface="Times New Roman"/>
                <a:cs typeface="Times New Roman"/>
              </a:rPr>
              <a:t>video</a:t>
            </a:r>
            <a:r>
              <a:rPr sz="2000" spc="-5" dirty="0">
                <a:latin typeface="Times New Roman"/>
                <a:cs typeface="Times New Roman"/>
              </a:rPr>
              <a:t> </a:t>
            </a:r>
            <a:r>
              <a:rPr sz="2000" dirty="0">
                <a:latin typeface="Times New Roman"/>
                <a:cs typeface="Times New Roman"/>
              </a:rPr>
              <a:t>of</a:t>
            </a:r>
            <a:r>
              <a:rPr sz="2000" spc="-5" dirty="0">
                <a:latin typeface="Times New Roman"/>
                <a:cs typeface="Times New Roman"/>
              </a:rPr>
              <a:t> </a:t>
            </a:r>
            <a:r>
              <a:rPr sz="2000" dirty="0">
                <a:latin typeface="Times New Roman"/>
                <a:cs typeface="Times New Roman"/>
              </a:rPr>
              <a:t>hand</a:t>
            </a:r>
            <a:r>
              <a:rPr sz="2000" spc="-5" dirty="0">
                <a:latin typeface="Times New Roman"/>
                <a:cs typeface="Times New Roman"/>
              </a:rPr>
              <a:t> </a:t>
            </a:r>
            <a:r>
              <a:rPr sz="2000" spc="-10" dirty="0">
                <a:latin typeface="Times New Roman"/>
                <a:cs typeface="Times New Roman"/>
              </a:rPr>
              <a:t>gestures </a:t>
            </a:r>
            <a:r>
              <a:rPr sz="2000" dirty="0">
                <a:latin typeface="Times New Roman"/>
                <a:cs typeface="Times New Roman"/>
              </a:rPr>
              <a:t>of </a:t>
            </a:r>
            <a:r>
              <a:rPr lang="en-US" sz="2000" dirty="0">
                <a:latin typeface="Times New Roman"/>
                <a:cs typeface="Times New Roman"/>
              </a:rPr>
              <a:t>Indian</a:t>
            </a:r>
            <a:r>
              <a:rPr sz="2000" dirty="0">
                <a:latin typeface="Times New Roman"/>
                <a:cs typeface="Times New Roman"/>
              </a:rPr>
              <a:t> Sign </a:t>
            </a:r>
            <a:r>
              <a:rPr sz="2000" spc="-10" dirty="0">
                <a:latin typeface="Times New Roman"/>
                <a:cs typeface="Times New Roman"/>
              </a:rPr>
              <a:t>Language </a:t>
            </a:r>
            <a:r>
              <a:rPr lang="en-US" sz="2000" dirty="0">
                <a:latin typeface="Times New Roman"/>
                <a:cs typeface="Times New Roman"/>
              </a:rPr>
              <a:t>converts</a:t>
            </a:r>
            <a:r>
              <a:rPr sz="2000" spc="-20" dirty="0">
                <a:latin typeface="Times New Roman"/>
                <a:cs typeface="Times New Roman"/>
              </a:rPr>
              <a:t> </a:t>
            </a:r>
            <a:r>
              <a:rPr sz="2000" dirty="0">
                <a:latin typeface="Times New Roman"/>
                <a:cs typeface="Times New Roman"/>
              </a:rPr>
              <a:t>the</a:t>
            </a:r>
            <a:r>
              <a:rPr sz="2000" spc="-20" dirty="0">
                <a:latin typeface="Times New Roman"/>
                <a:cs typeface="Times New Roman"/>
              </a:rPr>
              <a:t> </a:t>
            </a:r>
            <a:r>
              <a:rPr sz="2000" dirty="0">
                <a:latin typeface="Times New Roman"/>
                <a:cs typeface="Times New Roman"/>
              </a:rPr>
              <a:t>output</a:t>
            </a:r>
            <a:r>
              <a:rPr sz="2000" spc="-20" dirty="0">
                <a:latin typeface="Times New Roman"/>
                <a:cs typeface="Times New Roman"/>
              </a:rPr>
              <a:t> </a:t>
            </a:r>
            <a:r>
              <a:rPr sz="2000" dirty="0">
                <a:latin typeface="Times New Roman"/>
                <a:cs typeface="Times New Roman"/>
              </a:rPr>
              <a:t>for</a:t>
            </a:r>
            <a:r>
              <a:rPr sz="2000" spc="-10" dirty="0">
                <a:latin typeface="Times New Roman"/>
                <a:cs typeface="Times New Roman"/>
              </a:rPr>
              <a:t> </a:t>
            </a:r>
            <a:r>
              <a:rPr sz="2000" spc="-20" dirty="0">
                <a:latin typeface="Times New Roman"/>
                <a:cs typeface="Times New Roman"/>
              </a:rPr>
              <a:t>that </a:t>
            </a:r>
            <a:r>
              <a:rPr sz="2000" dirty="0">
                <a:latin typeface="Times New Roman"/>
                <a:cs typeface="Times New Roman"/>
              </a:rPr>
              <a:t>particular</a:t>
            </a:r>
            <a:r>
              <a:rPr sz="2000" spc="-20" dirty="0">
                <a:latin typeface="Times New Roman"/>
                <a:cs typeface="Times New Roman"/>
              </a:rPr>
              <a:t> </a:t>
            </a:r>
            <a:r>
              <a:rPr sz="2000" dirty="0">
                <a:latin typeface="Times New Roman"/>
                <a:cs typeface="Times New Roman"/>
              </a:rPr>
              <a:t>sign</a:t>
            </a:r>
            <a:r>
              <a:rPr sz="2000" spc="-10" dirty="0">
                <a:latin typeface="Times New Roman"/>
                <a:cs typeface="Times New Roman"/>
              </a:rPr>
              <a:t> </a:t>
            </a:r>
            <a:r>
              <a:rPr sz="2000" dirty="0">
                <a:latin typeface="Times New Roman"/>
                <a:cs typeface="Times New Roman"/>
              </a:rPr>
              <a:t>in</a:t>
            </a:r>
            <a:r>
              <a:rPr sz="2000" spc="-5" dirty="0">
                <a:latin typeface="Times New Roman"/>
                <a:cs typeface="Times New Roman"/>
              </a:rPr>
              <a:t> </a:t>
            </a:r>
            <a:r>
              <a:rPr lang="en-US" sz="2000" dirty="0">
                <a:latin typeface="Times New Roman"/>
                <a:cs typeface="Times New Roman"/>
              </a:rPr>
              <a:t>voice</a:t>
            </a:r>
            <a:r>
              <a:rPr sz="2000" spc="-15" dirty="0">
                <a:latin typeface="Times New Roman"/>
                <a:cs typeface="Times New Roman"/>
              </a:rPr>
              <a:t> </a:t>
            </a:r>
            <a:r>
              <a:rPr sz="2000" dirty="0">
                <a:latin typeface="Times New Roman"/>
                <a:cs typeface="Times New Roman"/>
              </a:rPr>
              <a:t>format</a:t>
            </a:r>
            <a:r>
              <a:rPr sz="2000" spc="-10" dirty="0">
                <a:latin typeface="Times New Roman"/>
                <a:cs typeface="Times New Roman"/>
              </a:rPr>
              <a:t>.</a:t>
            </a:r>
            <a:endParaRPr sz="2000" dirty="0">
              <a:latin typeface="Times New Roman"/>
              <a:cs typeface="Times New Roman"/>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90550"/>
            <a:ext cx="7772400" cy="461665"/>
          </a:xfrm>
        </p:spPr>
        <p:txBody>
          <a:bodyPr/>
          <a:lstStyle/>
          <a:p>
            <a:r>
              <a:rPr lang="en-IN" dirty="0"/>
              <a:t>Limitations</a:t>
            </a:r>
            <a:r>
              <a:rPr lang="en-IN" spc="-120" dirty="0"/>
              <a:t> </a:t>
            </a:r>
            <a:r>
              <a:rPr lang="en-IN" spc="55" dirty="0"/>
              <a:t>of</a:t>
            </a:r>
            <a:r>
              <a:rPr lang="en-IN" spc="-114" dirty="0"/>
              <a:t> </a:t>
            </a:r>
            <a:r>
              <a:rPr lang="en-IN" dirty="0"/>
              <a:t>our</a:t>
            </a:r>
            <a:r>
              <a:rPr lang="en-IN" spc="-114" dirty="0"/>
              <a:t> </a:t>
            </a:r>
            <a:r>
              <a:rPr lang="en-IN" spc="110" dirty="0"/>
              <a:t>model</a:t>
            </a:r>
            <a:endParaRPr lang="en-IN" dirty="0"/>
          </a:p>
        </p:txBody>
      </p:sp>
      <p:sp>
        <p:nvSpPr>
          <p:cNvPr id="3" name="Subtitle 2"/>
          <p:cNvSpPr>
            <a:spLocks noGrp="1"/>
          </p:cNvSpPr>
          <p:nvPr>
            <p:ph type="subTitle" idx="4"/>
          </p:nvPr>
        </p:nvSpPr>
        <p:spPr>
          <a:xfrm>
            <a:off x="609600" y="1504950"/>
            <a:ext cx="6477000" cy="1814728"/>
          </a:xfrm>
        </p:spPr>
        <p:txBody>
          <a:bodyPr/>
          <a:lstStyle/>
          <a:p>
            <a:pPr marL="394335" indent="-381635">
              <a:lnSpc>
                <a:spcPct val="100000"/>
              </a:lnSpc>
              <a:spcBef>
                <a:spcPts val="100"/>
              </a:spcBef>
              <a:buFont typeface="Microsoft Sans Serif"/>
              <a:buChar char="●"/>
              <a:tabLst>
                <a:tab pos="394335" algn="l"/>
              </a:tabLst>
            </a:pPr>
            <a:r>
              <a:rPr lang="en-IN" dirty="0"/>
              <a:t>The</a:t>
            </a:r>
            <a:r>
              <a:rPr lang="en-IN" spc="-185" dirty="0"/>
              <a:t> </a:t>
            </a:r>
            <a:r>
              <a:rPr lang="en-IN" dirty="0"/>
              <a:t>model</a:t>
            </a:r>
            <a:r>
              <a:rPr lang="en-IN" spc="-185" dirty="0"/>
              <a:t> </a:t>
            </a:r>
            <a:r>
              <a:rPr lang="en-IN" dirty="0"/>
              <a:t>works</a:t>
            </a:r>
            <a:r>
              <a:rPr lang="en-IN" spc="-185" dirty="0"/>
              <a:t> </a:t>
            </a:r>
            <a:r>
              <a:rPr lang="en-IN" dirty="0"/>
              <a:t>well</a:t>
            </a:r>
            <a:r>
              <a:rPr lang="en-IN" spc="-185" dirty="0"/>
              <a:t> </a:t>
            </a:r>
            <a:r>
              <a:rPr lang="en-IN" dirty="0"/>
              <a:t>only</a:t>
            </a:r>
            <a:r>
              <a:rPr lang="en-IN" spc="-180" dirty="0"/>
              <a:t> </a:t>
            </a:r>
            <a:r>
              <a:rPr lang="en-IN" dirty="0"/>
              <a:t>in</a:t>
            </a:r>
            <a:r>
              <a:rPr lang="en-IN" spc="254" dirty="0"/>
              <a:t> </a:t>
            </a:r>
            <a:r>
              <a:rPr lang="en-IN" spc="-20" dirty="0"/>
              <a:t>good</a:t>
            </a:r>
            <a:r>
              <a:rPr lang="en-IN" spc="-185" dirty="0"/>
              <a:t> </a:t>
            </a:r>
            <a:r>
              <a:rPr lang="en-IN" dirty="0"/>
              <a:t>lighting</a:t>
            </a:r>
            <a:r>
              <a:rPr lang="en-IN" spc="-185" dirty="0"/>
              <a:t> </a:t>
            </a:r>
            <a:r>
              <a:rPr lang="en-IN" spc="-10" dirty="0"/>
              <a:t>conditions.</a:t>
            </a:r>
            <a:endParaRPr lang="en-IN" dirty="0"/>
          </a:p>
          <a:p>
            <a:pPr>
              <a:lnSpc>
                <a:spcPct val="100000"/>
              </a:lnSpc>
              <a:spcBef>
                <a:spcPts val="509"/>
              </a:spcBef>
              <a:buFont typeface="Microsoft Sans Serif"/>
              <a:buChar char="●"/>
            </a:pPr>
            <a:endParaRPr lang="en-IN" dirty="0"/>
          </a:p>
          <a:p>
            <a:pPr marL="394335" marR="5080" indent="-382270">
              <a:lnSpc>
                <a:spcPct val="165600"/>
              </a:lnSpc>
              <a:buFont typeface="Microsoft Sans Serif"/>
              <a:buChar char="●"/>
              <a:tabLst>
                <a:tab pos="394335" algn="l"/>
              </a:tabLst>
            </a:pPr>
            <a:r>
              <a:rPr lang="en-IN" dirty="0"/>
              <a:t>Plain</a:t>
            </a:r>
            <a:r>
              <a:rPr lang="en-IN" spc="-165" dirty="0"/>
              <a:t> </a:t>
            </a:r>
            <a:r>
              <a:rPr lang="en-IN" dirty="0"/>
              <a:t>background</a:t>
            </a:r>
            <a:r>
              <a:rPr lang="en-IN" spc="-165" dirty="0"/>
              <a:t> </a:t>
            </a:r>
            <a:r>
              <a:rPr lang="en-IN" dirty="0"/>
              <a:t>is</a:t>
            </a:r>
            <a:r>
              <a:rPr lang="en-IN" spc="-165" dirty="0"/>
              <a:t> </a:t>
            </a:r>
            <a:r>
              <a:rPr lang="en-IN" dirty="0"/>
              <a:t>needed</a:t>
            </a:r>
            <a:r>
              <a:rPr lang="en-IN" spc="-165" dirty="0"/>
              <a:t> </a:t>
            </a:r>
            <a:r>
              <a:rPr lang="en-IN" dirty="0"/>
              <a:t>for</a:t>
            </a:r>
            <a:r>
              <a:rPr lang="en-IN" spc="-165" dirty="0"/>
              <a:t> </a:t>
            </a:r>
            <a:r>
              <a:rPr lang="en-IN" dirty="0"/>
              <a:t>the</a:t>
            </a:r>
            <a:r>
              <a:rPr lang="en-IN" spc="-165" dirty="0"/>
              <a:t> </a:t>
            </a:r>
            <a:r>
              <a:rPr lang="en-IN" dirty="0"/>
              <a:t>model</a:t>
            </a:r>
            <a:r>
              <a:rPr lang="en-IN" spc="-165" dirty="0"/>
              <a:t> </a:t>
            </a:r>
            <a:r>
              <a:rPr lang="en-IN" dirty="0"/>
              <a:t>to</a:t>
            </a:r>
            <a:r>
              <a:rPr lang="en-IN" spc="-165" dirty="0"/>
              <a:t> </a:t>
            </a:r>
            <a:r>
              <a:rPr lang="en-IN" dirty="0"/>
              <a:t>detect</a:t>
            </a:r>
            <a:r>
              <a:rPr lang="en-IN" spc="-165" dirty="0"/>
              <a:t> </a:t>
            </a:r>
            <a:r>
              <a:rPr lang="en-IN" spc="-20" dirty="0"/>
              <a:t>with </a:t>
            </a:r>
            <a:r>
              <a:rPr lang="en-IN" spc="-10" dirty="0"/>
              <a:t>accuracy.</a:t>
            </a:r>
            <a:endParaRPr lang="en-IN" dirty="0"/>
          </a:p>
          <a:p>
            <a:endParaRPr lang="en-IN" dirty="0"/>
          </a:p>
        </p:txBody>
      </p:sp>
    </p:spTree>
    <p:extLst>
      <p:ext uri="{BB962C8B-B14F-4D97-AF65-F5344CB8AC3E}">
        <p14:creationId xmlns:p14="http://schemas.microsoft.com/office/powerpoint/2010/main" val="3473670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90550"/>
            <a:ext cx="7772400" cy="461665"/>
          </a:xfrm>
        </p:spPr>
        <p:txBody>
          <a:bodyPr/>
          <a:lstStyle/>
          <a:p>
            <a:r>
              <a:rPr lang="en-IN" dirty="0" smtClean="0"/>
              <a:t>Conclusion</a:t>
            </a:r>
            <a:endParaRPr lang="en-IN" dirty="0"/>
          </a:p>
        </p:txBody>
      </p:sp>
      <p:sp>
        <p:nvSpPr>
          <p:cNvPr id="3" name="Subtitle 2"/>
          <p:cNvSpPr>
            <a:spLocks noGrp="1"/>
          </p:cNvSpPr>
          <p:nvPr>
            <p:ph type="subTitle" idx="4"/>
          </p:nvPr>
        </p:nvSpPr>
        <p:spPr>
          <a:xfrm>
            <a:off x="533400" y="1352550"/>
            <a:ext cx="8077200" cy="3924151"/>
          </a:xfrm>
        </p:spPr>
        <p:txBody>
          <a:bodyPr/>
          <a:lstStyle/>
          <a:p>
            <a:pPr marL="285750" indent="-285750">
              <a:buFont typeface="Arial" panose="020B0604020202020204" pitchFamily="34" charset="0"/>
              <a:buChar char="•"/>
            </a:pPr>
            <a:r>
              <a:rPr lang="en-IN" sz="1700" dirty="0"/>
              <a:t>The </a:t>
            </a:r>
            <a:r>
              <a:rPr lang="en-IN" sz="1700" dirty="0" smtClean="0"/>
              <a:t>project </a:t>
            </a:r>
            <a:r>
              <a:rPr lang="en-IN" sz="1700" dirty="0"/>
              <a:t>demonstrates the potential and effectiveness of Long Short-Term Memory (LSTM) networks in addressing the complex task of sign language recognition from real-time video data. </a:t>
            </a:r>
            <a:endParaRPr lang="en-IN" sz="1700" dirty="0" smtClean="0"/>
          </a:p>
          <a:p>
            <a:endParaRPr lang="en-IN" sz="1700" dirty="0"/>
          </a:p>
          <a:p>
            <a:pPr marL="285750" indent="-285750">
              <a:buFont typeface="Arial" panose="020B0604020202020204" pitchFamily="34" charset="0"/>
              <a:buChar char="•"/>
            </a:pPr>
            <a:r>
              <a:rPr lang="en-IN" sz="1700" dirty="0" smtClean="0"/>
              <a:t>By </a:t>
            </a:r>
            <a:r>
              <a:rPr lang="en-IN" sz="1700" dirty="0"/>
              <a:t>leveraging the unique capabilities of LSTMs to handle sequential data and capture long-term dependencies, we have made significant strides towards creating a robust system that can interpret sign language accurately and efficiently</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t>LSTM networks have shown their strength in capturing the intricate temporal dependencies inherent in sign language, ensuring that the context and flow of gestures are accurately interpreted</a:t>
            </a:r>
            <a:r>
              <a:rPr lang="en-IN" sz="1700" dirty="0" smtClean="0"/>
              <a:t>.</a:t>
            </a:r>
          </a:p>
          <a:p>
            <a:pPr marL="285750" indent="-285750">
              <a:buFont typeface="Arial" panose="020B0604020202020204" pitchFamily="34" charset="0"/>
              <a:buChar char="•"/>
            </a:pPr>
            <a:endParaRPr lang="en-IN" sz="1700" dirty="0"/>
          </a:p>
          <a:p>
            <a:pPr marL="285750" indent="-285750">
              <a:buFont typeface="Arial" panose="020B0604020202020204" pitchFamily="34" charset="0"/>
              <a:buChar char="•"/>
            </a:pPr>
            <a:r>
              <a:rPr lang="en-IN" sz="1700" dirty="0">
                <a:latin typeface="Tahoma" panose="020B0604030504040204" pitchFamily="34" charset="0"/>
                <a:ea typeface="Tahoma" panose="020B0604030504040204" pitchFamily="34" charset="0"/>
                <a:cs typeface="Tahoma" panose="020B0604030504040204" pitchFamily="34" charset="0"/>
              </a:rPr>
              <a:t>We</a:t>
            </a:r>
            <a:r>
              <a:rPr lang="en-IN" sz="1700" spc="-35" dirty="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achieved</a:t>
            </a:r>
            <a:r>
              <a:rPr lang="en-IN" sz="1700" spc="-25" dirty="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an</a:t>
            </a:r>
            <a:r>
              <a:rPr lang="en-IN" sz="1700" spc="-30" dirty="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accuracy</a:t>
            </a:r>
            <a:r>
              <a:rPr lang="en-IN" sz="1700" spc="-25" dirty="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of</a:t>
            </a:r>
            <a:r>
              <a:rPr lang="en-IN" sz="1700" spc="-25" dirty="0">
                <a:latin typeface="Tahoma" panose="020B0604030504040204" pitchFamily="34" charset="0"/>
                <a:ea typeface="Tahoma" panose="020B0604030504040204" pitchFamily="34" charset="0"/>
                <a:cs typeface="Tahoma" panose="020B0604030504040204" pitchFamily="34" charset="0"/>
              </a:rPr>
              <a:t> </a:t>
            </a:r>
            <a:r>
              <a:rPr lang="en-IN" sz="1700" b="1" dirty="0" smtClean="0">
                <a:latin typeface="Tahoma" panose="020B0604030504040204" pitchFamily="34" charset="0"/>
                <a:ea typeface="Tahoma" panose="020B0604030504040204" pitchFamily="34" charset="0"/>
                <a:cs typeface="Tahoma" panose="020B0604030504040204" pitchFamily="34" charset="0"/>
              </a:rPr>
              <a:t>97.8%</a:t>
            </a:r>
            <a:r>
              <a:rPr lang="en-IN" sz="1700" b="1" spc="-30" dirty="0" smtClean="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on</a:t>
            </a:r>
            <a:r>
              <a:rPr lang="en-IN" sz="1700" spc="-25" dirty="0">
                <a:latin typeface="Tahoma" panose="020B0604030504040204" pitchFamily="34" charset="0"/>
                <a:ea typeface="Tahoma" panose="020B0604030504040204" pitchFamily="34" charset="0"/>
                <a:cs typeface="Tahoma" panose="020B0604030504040204" pitchFamily="34" charset="0"/>
              </a:rPr>
              <a:t> </a:t>
            </a:r>
            <a:r>
              <a:rPr lang="en-IN" sz="1700" dirty="0">
                <a:latin typeface="Tahoma" panose="020B0604030504040204" pitchFamily="34" charset="0"/>
                <a:ea typeface="Tahoma" panose="020B0604030504040204" pitchFamily="34" charset="0"/>
                <a:cs typeface="Tahoma" panose="020B0604030504040204" pitchFamily="34" charset="0"/>
              </a:rPr>
              <a:t>our</a:t>
            </a:r>
            <a:r>
              <a:rPr lang="en-IN" sz="1700" spc="-25" dirty="0">
                <a:latin typeface="Tahoma" panose="020B0604030504040204" pitchFamily="34" charset="0"/>
                <a:ea typeface="Tahoma" panose="020B0604030504040204" pitchFamily="34" charset="0"/>
                <a:cs typeface="Tahoma" panose="020B0604030504040204" pitchFamily="34" charset="0"/>
              </a:rPr>
              <a:t> </a:t>
            </a:r>
            <a:r>
              <a:rPr lang="en-IN" sz="1700" spc="-10" dirty="0">
                <a:latin typeface="Tahoma" panose="020B0604030504040204" pitchFamily="34" charset="0"/>
                <a:ea typeface="Tahoma" panose="020B0604030504040204" pitchFamily="34" charset="0"/>
                <a:cs typeface="Tahoma" panose="020B0604030504040204" pitchFamily="34" charset="0"/>
              </a:rPr>
              <a:t>dataset.</a:t>
            </a:r>
            <a:endParaRPr lang="en-IN" sz="17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IN" sz="1700" dirty="0"/>
          </a:p>
        </p:txBody>
      </p:sp>
    </p:spTree>
    <p:extLst>
      <p:ext uri="{BB962C8B-B14F-4D97-AF65-F5344CB8AC3E}">
        <p14:creationId xmlns:p14="http://schemas.microsoft.com/office/powerpoint/2010/main" val="4172573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90550"/>
            <a:ext cx="7772400" cy="461665"/>
          </a:xfrm>
        </p:spPr>
        <p:txBody>
          <a:bodyPr/>
          <a:lstStyle/>
          <a:p>
            <a:r>
              <a:rPr lang="en-IN" dirty="0" smtClean="0"/>
              <a:t>Future Scope</a:t>
            </a:r>
            <a:endParaRPr lang="en-IN" dirty="0"/>
          </a:p>
        </p:txBody>
      </p:sp>
      <p:sp>
        <p:nvSpPr>
          <p:cNvPr id="3" name="Subtitle 2"/>
          <p:cNvSpPr>
            <a:spLocks noGrp="1"/>
          </p:cNvSpPr>
          <p:nvPr>
            <p:ph type="subTitle" idx="4"/>
          </p:nvPr>
        </p:nvSpPr>
        <p:spPr>
          <a:xfrm>
            <a:off x="685800" y="1352550"/>
            <a:ext cx="8077200" cy="4708981"/>
          </a:xfrm>
        </p:spPr>
        <p:txBody>
          <a:bodyPr/>
          <a:lstStyle/>
          <a:p>
            <a:pPr marL="285750" indent="-285750">
              <a:buFont typeface="Wingdings" panose="05000000000000000000" pitchFamily="2" charset="2"/>
              <a:buChar char="q"/>
            </a:pPr>
            <a:r>
              <a:rPr lang="en-IN" sz="1650" b="1" dirty="0"/>
              <a:t>Expanded </a:t>
            </a:r>
            <a:r>
              <a:rPr lang="en-IN" sz="1650" b="1" dirty="0" smtClean="0"/>
              <a:t>Datasets</a:t>
            </a:r>
            <a:r>
              <a:rPr lang="en-IN" sz="1650" dirty="0" smtClean="0"/>
              <a:t>: We are thinking of increasing </a:t>
            </a:r>
            <a:r>
              <a:rPr lang="en-IN" sz="1650" dirty="0"/>
              <a:t>the size and diversity of training </a:t>
            </a:r>
            <a:r>
              <a:rPr lang="en-IN" sz="1650" dirty="0" smtClean="0"/>
              <a:t>datasets. It </a:t>
            </a:r>
            <a:r>
              <a:rPr lang="en-IN" sz="1650" dirty="0"/>
              <a:t>will enhance the model's ability to generalize across different signers and environments</a:t>
            </a:r>
            <a:r>
              <a:rPr lang="en-IN" sz="1650" dirty="0" smtClean="0"/>
              <a:t>.</a:t>
            </a:r>
          </a:p>
          <a:p>
            <a:pPr marL="285750" indent="-285750">
              <a:buFont typeface="Wingdings" panose="05000000000000000000" pitchFamily="2" charset="2"/>
              <a:buChar char="q"/>
            </a:pPr>
            <a:endParaRPr lang="en-IN" sz="1650" dirty="0" smtClean="0"/>
          </a:p>
          <a:p>
            <a:pPr marL="285750" indent="-285750">
              <a:buFont typeface="Wingdings" panose="05000000000000000000" pitchFamily="2" charset="2"/>
              <a:buChar char="q"/>
            </a:pPr>
            <a:r>
              <a:rPr lang="en-IN" sz="1650" dirty="0">
                <a:latin typeface="Tahoma" panose="020B0604030504040204" pitchFamily="34" charset="0"/>
                <a:ea typeface="Tahoma" panose="020B0604030504040204" pitchFamily="34" charset="0"/>
                <a:cs typeface="Tahoma" panose="020B0604030504040204" pitchFamily="34" charset="0"/>
              </a:rPr>
              <a:t>We</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are</a:t>
            </a:r>
            <a:r>
              <a:rPr lang="en-IN" sz="1650" spc="15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also</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thinking</a:t>
            </a:r>
            <a:r>
              <a:rPr lang="en-IN" sz="1650" spc="15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of</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improving</a:t>
            </a:r>
            <a:r>
              <a:rPr lang="en-IN" sz="1650" spc="15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the</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dirty="0" smtClean="0">
                <a:latin typeface="Tahoma" panose="020B0604030504040204" pitchFamily="34" charset="0"/>
                <a:ea typeface="Tahoma" panose="020B0604030504040204" pitchFamily="34" charset="0"/>
                <a:cs typeface="Tahoma" panose="020B0604030504040204" pitchFamily="34" charset="0"/>
              </a:rPr>
              <a:t>pre-processing</a:t>
            </a:r>
            <a:r>
              <a:rPr lang="en-IN" sz="1650" spc="155" dirty="0" smtClean="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to</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predict</a:t>
            </a:r>
            <a:r>
              <a:rPr lang="en-IN" sz="1650" spc="15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gestures</a:t>
            </a:r>
            <a:r>
              <a:rPr lang="en-IN" sz="1650" spc="150" dirty="0">
                <a:latin typeface="Tahoma" panose="020B0604030504040204" pitchFamily="34" charset="0"/>
                <a:ea typeface="Tahoma" panose="020B0604030504040204" pitchFamily="34" charset="0"/>
                <a:cs typeface="Tahoma" panose="020B0604030504040204" pitchFamily="34" charset="0"/>
              </a:rPr>
              <a:t> </a:t>
            </a:r>
            <a:r>
              <a:rPr lang="en-IN" sz="1650" spc="-25" dirty="0">
                <a:latin typeface="Tahoma" panose="020B0604030504040204" pitchFamily="34" charset="0"/>
                <a:ea typeface="Tahoma" panose="020B0604030504040204" pitchFamily="34" charset="0"/>
                <a:cs typeface="Tahoma" panose="020B0604030504040204" pitchFamily="34" charset="0"/>
              </a:rPr>
              <a:t>in </a:t>
            </a:r>
            <a:r>
              <a:rPr lang="en-IN" sz="1650" dirty="0">
                <a:latin typeface="Tahoma" panose="020B0604030504040204" pitchFamily="34" charset="0"/>
                <a:ea typeface="Tahoma" panose="020B0604030504040204" pitchFamily="34" charset="0"/>
                <a:cs typeface="Tahoma" panose="020B0604030504040204" pitchFamily="34" charset="0"/>
              </a:rPr>
              <a:t>low</a:t>
            </a:r>
            <a:r>
              <a:rPr lang="en-IN" sz="1650" spc="-30"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light</a:t>
            </a:r>
            <a:r>
              <a:rPr lang="en-IN" sz="1650" spc="-2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conditions</a:t>
            </a:r>
            <a:r>
              <a:rPr lang="en-IN" sz="1650" spc="-2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with</a:t>
            </a:r>
            <a:r>
              <a:rPr lang="en-IN" sz="1650" spc="-2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a</a:t>
            </a:r>
            <a:r>
              <a:rPr lang="en-IN" sz="1650" spc="-25" dirty="0">
                <a:latin typeface="Tahoma" panose="020B0604030504040204" pitchFamily="34" charset="0"/>
                <a:ea typeface="Tahoma" panose="020B0604030504040204" pitchFamily="34" charset="0"/>
                <a:cs typeface="Tahoma" panose="020B0604030504040204" pitchFamily="34" charset="0"/>
              </a:rPr>
              <a:t> </a:t>
            </a:r>
            <a:r>
              <a:rPr lang="en-IN" sz="1650" dirty="0">
                <a:latin typeface="Tahoma" panose="020B0604030504040204" pitchFamily="34" charset="0"/>
                <a:ea typeface="Tahoma" panose="020B0604030504040204" pitchFamily="34" charset="0"/>
                <a:cs typeface="Tahoma" panose="020B0604030504040204" pitchFamily="34" charset="0"/>
              </a:rPr>
              <a:t>higher</a:t>
            </a:r>
            <a:r>
              <a:rPr lang="en-IN" sz="1650" spc="-20" dirty="0">
                <a:latin typeface="Tahoma" panose="020B0604030504040204" pitchFamily="34" charset="0"/>
                <a:ea typeface="Tahoma" panose="020B0604030504040204" pitchFamily="34" charset="0"/>
                <a:cs typeface="Tahoma" panose="020B0604030504040204" pitchFamily="34" charset="0"/>
              </a:rPr>
              <a:t> </a:t>
            </a:r>
            <a:r>
              <a:rPr lang="en-IN" sz="1650" spc="-10" dirty="0">
                <a:latin typeface="Tahoma" panose="020B0604030504040204" pitchFamily="34" charset="0"/>
                <a:ea typeface="Tahoma" panose="020B0604030504040204" pitchFamily="34" charset="0"/>
                <a:cs typeface="Tahoma" panose="020B0604030504040204" pitchFamily="34" charset="0"/>
              </a:rPr>
              <a:t>accuracy</a:t>
            </a:r>
            <a:r>
              <a:rPr lang="en-IN" sz="1650" spc="-10" dirty="0" smtClean="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anose="05000000000000000000" pitchFamily="2" charset="2"/>
              <a:buChar char="q"/>
            </a:pPr>
            <a:endParaRPr lang="en-IN" sz="1650" spc="-10" dirty="0" smtClean="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r>
              <a:rPr lang="en-IN" sz="1650" b="1" dirty="0"/>
              <a:t>Multimodal </a:t>
            </a:r>
            <a:r>
              <a:rPr lang="en-IN" sz="1650" b="1" dirty="0" smtClean="0"/>
              <a:t>Integration</a:t>
            </a:r>
            <a:r>
              <a:rPr lang="en-IN" sz="1650" dirty="0" smtClean="0"/>
              <a:t>: We are thinking of combining </a:t>
            </a:r>
            <a:r>
              <a:rPr lang="en-IN" sz="1650" dirty="0"/>
              <a:t>sign language recognition with other modalities, such as facial expression and body posture </a:t>
            </a:r>
            <a:r>
              <a:rPr lang="en-IN" sz="1650" dirty="0" smtClean="0"/>
              <a:t>analysis. It can </a:t>
            </a:r>
            <a:r>
              <a:rPr lang="en-IN" sz="1650" dirty="0"/>
              <a:t>provide a more comprehensive understanding of sign language</a:t>
            </a:r>
            <a:r>
              <a:rPr lang="en-IN" sz="1650" dirty="0" smtClean="0"/>
              <a:t>.</a:t>
            </a:r>
          </a:p>
          <a:p>
            <a:pPr marL="285750" indent="-285750">
              <a:buFont typeface="Wingdings" panose="05000000000000000000" pitchFamily="2" charset="2"/>
              <a:buChar char="q"/>
            </a:pPr>
            <a:endParaRPr lang="en-IN" sz="1650" dirty="0"/>
          </a:p>
          <a:p>
            <a:pPr marL="285750" indent="-285750">
              <a:buFont typeface="Wingdings" panose="05000000000000000000" pitchFamily="2" charset="2"/>
              <a:buChar char="q"/>
            </a:pPr>
            <a:r>
              <a:rPr lang="en-IN" sz="1650" b="1" dirty="0" smtClean="0"/>
              <a:t>Developing mobile application</a:t>
            </a:r>
            <a:r>
              <a:rPr lang="en-IN" sz="1650" dirty="0" smtClean="0"/>
              <a:t>: We are also thinking of developing </a:t>
            </a:r>
            <a:r>
              <a:rPr lang="en-IN" sz="1650" dirty="0"/>
              <a:t>user-friendly interfaces and applications that integrate this </a:t>
            </a:r>
            <a:r>
              <a:rPr lang="en-IN" sz="1650" dirty="0" smtClean="0"/>
              <a:t>technology and </a:t>
            </a:r>
            <a:r>
              <a:rPr lang="en-IN" sz="1650" dirty="0"/>
              <a:t>can significantly impact the daily lives of the deaf and hard-of-hearing community</a:t>
            </a:r>
          </a:p>
          <a:p>
            <a:pPr marL="285750" indent="-285750">
              <a:buFont typeface="Wingdings" panose="05000000000000000000" pitchFamily="2" charset="2"/>
              <a:buChar char="q"/>
            </a:pPr>
            <a:endParaRPr lang="en-IN" sz="1650" dirty="0"/>
          </a:p>
          <a:p>
            <a:pPr marL="285750" indent="-285750">
              <a:buFont typeface="Wingdings" panose="05000000000000000000" pitchFamily="2" charset="2"/>
              <a:buChar char="q"/>
            </a:pPr>
            <a:endParaRPr lang="en-IN" sz="165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anose="05000000000000000000" pitchFamily="2" charset="2"/>
              <a:buChar char="q"/>
            </a:pPr>
            <a:endParaRPr lang="en-IN" sz="1650" dirty="0"/>
          </a:p>
          <a:p>
            <a:endParaRPr lang="en-IN" sz="1650" dirty="0"/>
          </a:p>
        </p:txBody>
      </p:sp>
    </p:spTree>
    <p:extLst>
      <p:ext uri="{BB962C8B-B14F-4D97-AF65-F5344CB8AC3E}">
        <p14:creationId xmlns:p14="http://schemas.microsoft.com/office/powerpoint/2010/main" val="15850522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0206B8B-0F71-D3B8-CBAF-359B40DD6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9601200" cy="5100422"/>
          </a:xfrm>
          <a:prstGeom prst="rect">
            <a:avLst/>
          </a:prstGeom>
        </p:spPr>
      </p:pic>
    </p:spTree>
    <p:extLst>
      <p:ext uri="{BB962C8B-B14F-4D97-AF65-F5344CB8AC3E}">
        <p14:creationId xmlns:p14="http://schemas.microsoft.com/office/powerpoint/2010/main" val="3725656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75" y="1376434"/>
            <a:ext cx="7731925" cy="1292662"/>
          </a:xfrm>
        </p:spPr>
        <p:txBody>
          <a:bodyPr/>
          <a:lstStyle/>
          <a:p>
            <a:r>
              <a:rPr lang="en-IN" sz="4200" dirty="0">
                <a:solidFill>
                  <a:schemeClr val="bg1"/>
                </a:solidFill>
              </a:rPr>
              <a:t>Introduction to Sign Language</a:t>
            </a:r>
          </a:p>
        </p:txBody>
      </p:sp>
      <p:pic>
        <p:nvPicPr>
          <p:cNvPr id="1026" name="Picture 2" descr="Celebrating Internationa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150" y="2419350"/>
            <a:ext cx="4244573" cy="216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882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605564"/>
            <a:ext cx="7772400" cy="461665"/>
          </a:xfrm>
        </p:spPr>
        <p:txBody>
          <a:bodyPr/>
          <a:lstStyle/>
          <a:p>
            <a:r>
              <a:rPr lang="en-IN" dirty="0"/>
              <a:t>What is Sign Language?</a:t>
            </a:r>
          </a:p>
        </p:txBody>
      </p:sp>
      <p:sp>
        <p:nvSpPr>
          <p:cNvPr id="5" name="Rectangle 3"/>
          <p:cNvSpPr>
            <a:spLocks noGrp="1" noChangeArrowheads="1"/>
          </p:cNvSpPr>
          <p:nvPr>
            <p:ph type="subTitle" idx="4"/>
          </p:nvPr>
        </p:nvSpPr>
        <p:spPr bwMode="auto">
          <a:xfrm>
            <a:off x="760288" y="1428750"/>
            <a:ext cx="845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sz="1800" b="0" i="0" u="none" strike="noStrike" cap="none" normalizeH="0" baseline="0" dirty="0" smtClean="0">
                <a:ln>
                  <a:noFill/>
                </a:ln>
                <a:solidFill>
                  <a:schemeClr val="tx1"/>
                </a:solidFill>
                <a:effectLst/>
                <a:latin typeface="Arial" panose="020B0604020202020204" pitchFamily="34" charset="0"/>
              </a:rPr>
              <a:t>Sign language is a visual means of communicating using </a:t>
            </a:r>
            <a:r>
              <a:rPr kumimoji="0" lang="en-US" sz="1800" b="1" i="0" u="none" strike="noStrike" cap="none" normalizeH="0" baseline="0" dirty="0" smtClean="0">
                <a:ln>
                  <a:noFill/>
                </a:ln>
                <a:solidFill>
                  <a:srgbClr val="C00000"/>
                </a:solidFill>
                <a:effectLst/>
                <a:latin typeface="Arial" panose="020B0604020202020204" pitchFamily="34" charset="0"/>
              </a:rPr>
              <a:t>gestures, facial expressions, and body language</a:t>
            </a:r>
            <a:r>
              <a:rPr kumimoji="0" lang="en-US" sz="1800" b="0" i="0" u="none" strike="noStrike" cap="none" normalizeH="0" baseline="0" dirty="0" smtClean="0">
                <a:ln>
                  <a:noFill/>
                </a:ln>
                <a:solidFill>
                  <a:schemeClr val="tx1"/>
                </a:solidFill>
                <a:effectLst/>
                <a:latin typeface="Arial" panose="020B0604020202020204" pitchFamily="34" charset="0"/>
              </a:rPr>
              <a:t>. It is the primary language for many </a:t>
            </a:r>
            <a:r>
              <a:rPr kumimoji="0" lang="en-US" sz="1800" b="1" i="0" u="none" strike="noStrike" cap="none" normalizeH="0" baseline="0" dirty="0" smtClean="0">
                <a:ln>
                  <a:noFill/>
                </a:ln>
                <a:solidFill>
                  <a:srgbClr val="C00000"/>
                </a:solidFill>
                <a:effectLst/>
                <a:latin typeface="Arial" panose="020B0604020202020204" pitchFamily="34" charset="0"/>
              </a:rPr>
              <a:t>Deaf</a:t>
            </a:r>
            <a:r>
              <a:rPr kumimoji="0" lang="en-US" sz="1800" b="0" i="0" u="none" strike="noStrike" cap="none" normalizeH="0" baseline="0" dirty="0" smtClean="0">
                <a:ln>
                  <a:noFill/>
                </a:ln>
                <a:solidFill>
                  <a:schemeClr val="tx1"/>
                </a:solidFill>
                <a:effectLst/>
                <a:latin typeface="Arial" panose="020B0604020202020204" pitchFamily="34" charset="0"/>
              </a:rPr>
              <a:t> and hard-of-hearing individuals.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760288" y="2571750"/>
            <a:ext cx="5357557" cy="553998"/>
          </a:xfrm>
          <a:prstGeom prst="rect">
            <a:avLst/>
          </a:prstGeom>
        </p:spPr>
        <p:txBody>
          <a:bodyPr wrap="none">
            <a:spAutoFit/>
          </a:bodyPr>
          <a:lstStyle/>
          <a:p>
            <a:r>
              <a:rPr lang="en-IN" sz="3000" b="1" dirty="0" smtClean="0">
                <a:latin typeface="Trebuchet MS" panose="020B0603020202020204" pitchFamily="34" charset="0"/>
              </a:rPr>
              <a:t>Importance of Sign Language</a:t>
            </a:r>
            <a:endParaRPr lang="en-IN" sz="3000" b="1" dirty="0">
              <a:latin typeface="Trebuchet MS" panose="020B0603020202020204" pitchFamily="34" charset="0"/>
            </a:endParaRPr>
          </a:p>
        </p:txBody>
      </p:sp>
      <p:sp>
        <p:nvSpPr>
          <p:cNvPr id="10" name="Rectangle 7"/>
          <p:cNvSpPr>
            <a:spLocks noChangeArrowheads="1"/>
          </p:cNvSpPr>
          <p:nvPr/>
        </p:nvSpPr>
        <p:spPr bwMode="auto">
          <a:xfrm>
            <a:off x="760288" y="3134096"/>
            <a:ext cx="391004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sz="1800" b="1" i="0" u="none" strike="noStrike" cap="none" normalizeH="0" baseline="0" dirty="0" smtClean="0">
                <a:ln>
                  <a:noFill/>
                </a:ln>
                <a:solidFill>
                  <a:schemeClr val="tx1"/>
                </a:solidFill>
                <a:effectLst/>
                <a:latin typeface="Arial" panose="020B0604020202020204" pitchFamily="34" charset="0"/>
              </a:rPr>
              <a:t> Enhances Communication</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sz="1800" b="1" i="0" u="none" strike="noStrike" cap="none" normalizeH="0" baseline="0" dirty="0" smtClean="0">
                <a:ln>
                  <a:noFill/>
                </a:ln>
                <a:solidFill>
                  <a:schemeClr val="tx1"/>
                </a:solidFill>
                <a:effectLst/>
                <a:latin typeface="Arial" panose="020B0604020202020204" pitchFamily="34" charset="0"/>
              </a:rPr>
              <a:t> Promotes Inclusivity</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sz="1800" b="1" i="0" u="none" strike="noStrike" cap="none" normalizeH="0" baseline="0" dirty="0" smtClean="0">
                <a:ln>
                  <a:noFill/>
                </a:ln>
                <a:solidFill>
                  <a:schemeClr val="tx1"/>
                </a:solidFill>
                <a:effectLst/>
                <a:latin typeface="Arial" panose="020B0604020202020204" pitchFamily="34" charset="0"/>
              </a:rPr>
              <a:t> Bridges Communication Gaps</a:t>
            </a:r>
            <a:r>
              <a:rPr kumimoji="0" lang="en-US" sz="1800" b="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4179607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4" y="0"/>
            <a:ext cx="4267274" cy="5143500"/>
            <a:chOff x="-74" y="0"/>
            <a:chExt cx="4575810" cy="5143500"/>
          </a:xfrm>
        </p:grpSpPr>
        <p:pic>
          <p:nvPicPr>
            <p:cNvPr id="3" name="object 3"/>
            <p:cNvPicPr/>
            <p:nvPr/>
          </p:nvPicPr>
          <p:blipFill>
            <a:blip r:embed="rId2" cstate="print"/>
            <a:stretch>
              <a:fillRect/>
            </a:stretch>
          </p:blipFill>
          <p:spPr>
            <a:xfrm>
              <a:off x="0" y="0"/>
              <a:ext cx="4575249" cy="5143499"/>
            </a:xfrm>
            <a:prstGeom prst="rect">
              <a:avLst/>
            </a:prstGeom>
          </p:spPr>
        </p:pic>
        <p:sp>
          <p:nvSpPr>
            <p:cNvPr id="4" name="object 4"/>
            <p:cNvSpPr/>
            <p:nvPr/>
          </p:nvSpPr>
          <p:spPr>
            <a:xfrm>
              <a:off x="-74"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178D7D">
                <a:alpha val="68078"/>
              </a:srgbClr>
            </a:solidFill>
          </p:spPr>
          <p:txBody>
            <a:bodyPr wrap="square" lIns="0" tIns="0" rIns="0" bIns="0" rtlCol="0"/>
            <a:lstStyle/>
            <a:p>
              <a:endParaRPr/>
            </a:p>
          </p:txBody>
        </p:sp>
        <p:sp>
          <p:nvSpPr>
            <p:cNvPr id="5" name="object 5"/>
            <p:cNvSpPr/>
            <p:nvPr/>
          </p:nvSpPr>
          <p:spPr>
            <a:xfrm>
              <a:off x="830389" y="1191259"/>
              <a:ext cx="746125" cy="46355"/>
            </a:xfrm>
            <a:custGeom>
              <a:avLst/>
              <a:gdLst/>
              <a:ahLst/>
              <a:cxnLst/>
              <a:rect l="l" t="t" r="r" b="b"/>
              <a:pathLst>
                <a:path w="746125" h="46355">
                  <a:moveTo>
                    <a:pt x="745756" y="0"/>
                  </a:moveTo>
                  <a:lnTo>
                    <a:pt x="376008" y="0"/>
                  </a:lnTo>
                  <a:lnTo>
                    <a:pt x="372897" y="0"/>
                  </a:lnTo>
                  <a:lnTo>
                    <a:pt x="0" y="0"/>
                  </a:lnTo>
                  <a:lnTo>
                    <a:pt x="0" y="45834"/>
                  </a:lnTo>
                  <a:lnTo>
                    <a:pt x="372897" y="45834"/>
                  </a:lnTo>
                  <a:lnTo>
                    <a:pt x="376008" y="45834"/>
                  </a:lnTo>
                  <a:lnTo>
                    <a:pt x="745756" y="45834"/>
                  </a:lnTo>
                  <a:lnTo>
                    <a:pt x="745756"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782024" y="1388692"/>
            <a:ext cx="3118485" cy="1587500"/>
          </a:xfrm>
          <a:prstGeom prst="rect">
            <a:avLst/>
          </a:prstGeom>
        </p:spPr>
        <p:txBody>
          <a:bodyPr vert="horz" wrap="square" lIns="0" tIns="12700" rIns="0" bIns="0" rtlCol="0">
            <a:spAutoFit/>
          </a:bodyPr>
          <a:lstStyle/>
          <a:p>
            <a:pPr marL="12700" marR="5080">
              <a:lnSpc>
                <a:spcPct val="106800"/>
              </a:lnSpc>
              <a:spcBef>
                <a:spcPts val="100"/>
              </a:spcBef>
              <a:tabLst>
                <a:tab pos="800735" algn="l"/>
                <a:tab pos="1015365" algn="l"/>
                <a:tab pos="1348740" algn="l"/>
                <a:tab pos="1792605" algn="l"/>
                <a:tab pos="2108835" algn="l"/>
                <a:tab pos="2334895" algn="l"/>
                <a:tab pos="2549525" algn="l"/>
                <a:tab pos="2710180" algn="l"/>
              </a:tabLst>
            </a:pPr>
            <a:r>
              <a:rPr sz="2400" spc="105" dirty="0">
                <a:solidFill>
                  <a:srgbClr val="FFFFFF"/>
                </a:solidFill>
              </a:rPr>
              <a:t>Sign</a:t>
            </a:r>
            <a:r>
              <a:rPr sz="2400" dirty="0">
                <a:solidFill>
                  <a:srgbClr val="FFFFFF"/>
                </a:solidFill>
              </a:rPr>
              <a:t>	</a:t>
            </a:r>
            <a:r>
              <a:rPr sz="2400" spc="110" dirty="0">
                <a:solidFill>
                  <a:srgbClr val="FFFFFF"/>
                </a:solidFill>
              </a:rPr>
              <a:t>language</a:t>
            </a:r>
            <a:r>
              <a:rPr sz="2400" dirty="0">
                <a:solidFill>
                  <a:srgbClr val="FFFFFF"/>
                </a:solidFill>
              </a:rPr>
              <a:t>	</a:t>
            </a:r>
            <a:r>
              <a:rPr sz="2400" spc="-25" dirty="0">
                <a:solidFill>
                  <a:srgbClr val="FFFFFF"/>
                </a:solidFill>
              </a:rPr>
              <a:t>is</a:t>
            </a:r>
            <a:r>
              <a:rPr sz="2400" dirty="0">
                <a:solidFill>
                  <a:srgbClr val="FFFFFF"/>
                </a:solidFill>
              </a:rPr>
              <a:t>	</a:t>
            </a:r>
            <a:r>
              <a:rPr sz="2400" spc="50" dirty="0">
                <a:solidFill>
                  <a:srgbClr val="FFFFFF"/>
                </a:solidFill>
              </a:rPr>
              <a:t>a </a:t>
            </a:r>
            <a:r>
              <a:rPr sz="2400" spc="40" dirty="0">
                <a:solidFill>
                  <a:srgbClr val="FFFFFF"/>
                </a:solidFill>
              </a:rPr>
              <a:t>visual</a:t>
            </a:r>
            <a:r>
              <a:rPr sz="2400" dirty="0">
                <a:solidFill>
                  <a:srgbClr val="FFFFFF"/>
                </a:solidFill>
              </a:rPr>
              <a:t>	</a:t>
            </a:r>
            <a:r>
              <a:rPr sz="2400" spc="110" dirty="0">
                <a:solidFill>
                  <a:srgbClr val="FFFFFF"/>
                </a:solidFill>
              </a:rPr>
              <a:t>language</a:t>
            </a:r>
            <a:r>
              <a:rPr sz="2400" dirty="0">
                <a:solidFill>
                  <a:srgbClr val="FFFFFF"/>
                </a:solidFill>
              </a:rPr>
              <a:t>	</a:t>
            </a:r>
            <a:r>
              <a:rPr sz="2400" spc="70" dirty="0">
                <a:solidFill>
                  <a:srgbClr val="FFFFFF"/>
                </a:solidFill>
              </a:rPr>
              <a:t>and </a:t>
            </a:r>
            <a:r>
              <a:rPr sz="2400" spc="55" dirty="0">
                <a:solidFill>
                  <a:srgbClr val="FFFFFF"/>
                </a:solidFill>
              </a:rPr>
              <a:t>consists</a:t>
            </a:r>
            <a:r>
              <a:rPr sz="2400" dirty="0">
                <a:solidFill>
                  <a:srgbClr val="FFFFFF"/>
                </a:solidFill>
              </a:rPr>
              <a:t>	</a:t>
            </a:r>
            <a:r>
              <a:rPr sz="2400" spc="-25" dirty="0">
                <a:solidFill>
                  <a:srgbClr val="FFFFFF"/>
                </a:solidFill>
              </a:rPr>
              <a:t>of</a:t>
            </a:r>
            <a:r>
              <a:rPr sz="2400" dirty="0">
                <a:solidFill>
                  <a:srgbClr val="FFFFFF"/>
                </a:solidFill>
              </a:rPr>
              <a:t>	</a:t>
            </a:r>
            <a:r>
              <a:rPr sz="2400" spc="-60" dirty="0">
                <a:solidFill>
                  <a:srgbClr val="FFFFFF"/>
                </a:solidFill>
              </a:rPr>
              <a:t>3</a:t>
            </a:r>
            <a:r>
              <a:rPr sz="2400" dirty="0">
                <a:solidFill>
                  <a:srgbClr val="FFFFFF"/>
                </a:solidFill>
              </a:rPr>
              <a:t>	</a:t>
            </a:r>
            <a:r>
              <a:rPr sz="2400" spc="-10" dirty="0">
                <a:solidFill>
                  <a:srgbClr val="FFFFFF"/>
                </a:solidFill>
              </a:rPr>
              <a:t>major components:</a:t>
            </a:r>
            <a:endParaRPr sz="2400" dirty="0"/>
          </a:p>
        </p:txBody>
      </p:sp>
      <p:pic>
        <p:nvPicPr>
          <p:cNvPr id="7" name="object 7"/>
          <p:cNvPicPr/>
          <p:nvPr/>
        </p:nvPicPr>
        <p:blipFill rotWithShape="1">
          <a:blip r:embed="rId3" cstate="print"/>
          <a:srcRect l="1585" r="4542"/>
          <a:stretch/>
        </p:blipFill>
        <p:spPr>
          <a:xfrm>
            <a:off x="4343400" y="1388692"/>
            <a:ext cx="4724400" cy="210475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81338"/>
            <a:ext cx="7772400" cy="400110"/>
          </a:xfrm>
        </p:spPr>
        <p:txBody>
          <a:bodyPr/>
          <a:lstStyle/>
          <a:p>
            <a:r>
              <a:rPr lang="en-IN" sz="2600" dirty="0"/>
              <a:t>Overview of Indian Sign Language (ISL)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4050" y="127323"/>
            <a:ext cx="3055899" cy="1268241"/>
          </a:xfrm>
          <a:prstGeom prst="rect">
            <a:avLst/>
          </a:prstGeom>
        </p:spPr>
      </p:pic>
      <p:sp>
        <p:nvSpPr>
          <p:cNvPr id="5" name="Rectangle 1"/>
          <p:cNvSpPr>
            <a:spLocks noGrp="1" noChangeArrowheads="1"/>
          </p:cNvSpPr>
          <p:nvPr>
            <p:ph type="subTitle" idx="4"/>
          </p:nvPr>
        </p:nvSpPr>
        <p:spPr bwMode="auto">
          <a:xfrm>
            <a:off x="533400" y="1968356"/>
            <a:ext cx="800100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500" b="1" i="0" u="none" strike="noStrike" cap="none" normalizeH="0" baseline="0" dirty="0" smtClean="0">
                <a:ln>
                  <a:noFill/>
                </a:ln>
                <a:solidFill>
                  <a:schemeClr val="tx1"/>
                </a:solidFill>
                <a:effectLst/>
                <a:latin typeface="Arial" panose="020B0604020202020204" pitchFamily="34" charset="0"/>
              </a:rPr>
              <a:t>History</a:t>
            </a:r>
            <a:r>
              <a:rPr kumimoji="0" lang="en-US" sz="1500" b="0" i="0" u="none" strike="noStrike" cap="none" normalizeH="0" baseline="0" dirty="0" smtClean="0">
                <a:ln>
                  <a:noFill/>
                </a:ln>
                <a:solidFill>
                  <a:schemeClr val="tx1"/>
                </a:solidFill>
                <a:effectLst/>
                <a:latin typeface="Arial" panose="020B0604020202020204" pitchFamily="34" charset="0"/>
              </a:rPr>
              <a:t>: Indian Sign Language has been used for centuries, with formal documentation and standardization efforts beginning in the 20th century.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5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500" b="1" i="0" u="none" strike="noStrike" cap="none" normalizeH="0" baseline="0" dirty="0" smtClean="0">
                <a:ln>
                  <a:noFill/>
                </a:ln>
                <a:solidFill>
                  <a:schemeClr val="tx1"/>
                </a:solidFill>
                <a:effectLst/>
                <a:latin typeface="Arial" panose="020B0604020202020204" pitchFamily="34" charset="0"/>
              </a:rPr>
              <a:t>Recognition</a:t>
            </a:r>
            <a:r>
              <a:rPr kumimoji="0" lang="en-US" sz="1500" b="0" i="0" u="none" strike="noStrike" cap="none" normalizeH="0" baseline="0" dirty="0" smtClean="0">
                <a:ln>
                  <a:noFill/>
                </a:ln>
                <a:solidFill>
                  <a:schemeClr val="tx1"/>
                </a:solidFill>
                <a:effectLst/>
                <a:latin typeface="Arial" panose="020B0604020202020204" pitchFamily="34" charset="0"/>
              </a:rPr>
              <a:t>: In 2001, the Indian government began recognizing ISL as a legitimate language, leading to increased support and resources.</a:t>
            </a:r>
          </a:p>
          <a:p>
            <a:pPr algn="l" rtl="0" eaLnBrk="0" fontAlgn="base" hangingPunct="0">
              <a:spcBef>
                <a:spcPct val="0"/>
              </a:spcBef>
              <a:spcAft>
                <a:spcPct val="0"/>
              </a:spcAft>
            </a:pPr>
            <a:endParaRPr lang="en-US" sz="1500" dirty="0">
              <a:latin typeface="Arial" panose="020B0604020202020204" pitchFamily="34" charset="0"/>
            </a:endParaRPr>
          </a:p>
          <a:p>
            <a:pPr algn="l" rtl="0" eaLnBrk="0" fontAlgn="base" hangingPunct="0">
              <a:spcBef>
                <a:spcPct val="0"/>
              </a:spcBef>
              <a:spcAft>
                <a:spcPct val="0"/>
              </a:spcAft>
              <a:buFontTx/>
              <a:buChar char="•"/>
            </a:pPr>
            <a:r>
              <a:rPr lang="en-US" sz="1500" b="1" dirty="0">
                <a:latin typeface="Arial" panose="020B0604020202020204" pitchFamily="34" charset="0"/>
              </a:rPr>
              <a:t>Dominance</a:t>
            </a:r>
            <a:r>
              <a:rPr lang="en-US" sz="1500" dirty="0">
                <a:latin typeface="Arial" panose="020B0604020202020204" pitchFamily="34" charset="0"/>
              </a:rPr>
              <a:t>: As of 2024, it is the most used sign language in the world, being used by more than 15 million people.</a:t>
            </a:r>
          </a:p>
          <a:p>
            <a:pPr marL="0" marR="0" lvl="0" indent="0" algn="l" defTabSz="914400" rtl="0" eaLnBrk="0" fontAlgn="base" latinLnBrk="0" hangingPunct="0">
              <a:lnSpc>
                <a:spcPct val="100000"/>
              </a:lnSpc>
              <a:spcBef>
                <a:spcPct val="0"/>
              </a:spcBef>
              <a:spcAft>
                <a:spcPct val="0"/>
              </a:spcAft>
              <a:buClrTx/>
              <a:buSzTx/>
              <a:tabLst/>
            </a:pPr>
            <a:endParaRPr lang="en-US" sz="1500" dirty="0" smtClean="0">
              <a:latin typeface="Arial" panose="020B0604020202020204" pitchFamily="34" charset="0"/>
            </a:endParaRPr>
          </a:p>
          <a:p>
            <a:pPr algn="l" rtl="0" eaLnBrk="0" fontAlgn="base" hangingPunct="0">
              <a:spcBef>
                <a:spcPct val="0"/>
              </a:spcBef>
              <a:spcAft>
                <a:spcPct val="0"/>
              </a:spcAft>
              <a:buFontTx/>
              <a:buChar char="•"/>
            </a:pPr>
            <a:r>
              <a:rPr lang="en-US" sz="1500" b="1" dirty="0" smtClean="0">
                <a:latin typeface="Arial" panose="020B0604020202020204" pitchFamily="34" charset="0"/>
              </a:rPr>
              <a:t>Alphabet</a:t>
            </a:r>
            <a:r>
              <a:rPr lang="en-US" sz="1500" dirty="0" smtClean="0">
                <a:latin typeface="Arial" panose="020B0604020202020204" pitchFamily="34" charset="0"/>
              </a:rPr>
              <a:t>: ISL </a:t>
            </a:r>
            <a:r>
              <a:rPr lang="en-US" sz="1500" dirty="0">
                <a:latin typeface="Arial" panose="020B0604020202020204" pitchFamily="34" charset="0"/>
              </a:rPr>
              <a:t>uses a manual alphabet where each letter of the English alphabet is represented by a unique hand sign</a:t>
            </a:r>
            <a:r>
              <a:rPr lang="en-US" sz="1500" dirty="0" smtClean="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500" dirty="0" smtClean="0">
              <a:latin typeface="Arial" panose="020B0604020202020204" pitchFamily="34" charset="0"/>
            </a:endParaRPr>
          </a:p>
          <a:p>
            <a:pPr lvl="0" algn="l" rtl="0" eaLnBrk="0" fontAlgn="base" hangingPunct="0">
              <a:spcBef>
                <a:spcPct val="0"/>
              </a:spcBef>
              <a:spcAft>
                <a:spcPct val="0"/>
              </a:spcAft>
              <a:buFontTx/>
              <a:buChar char="•"/>
            </a:pPr>
            <a:r>
              <a:rPr lang="en-US" sz="1500" b="1" dirty="0" smtClean="0">
                <a:latin typeface="Arial" panose="020B0604020202020204" pitchFamily="34" charset="0"/>
              </a:rPr>
              <a:t>Numbers: </a:t>
            </a:r>
            <a:r>
              <a:rPr lang="en-US" sz="1500" dirty="0">
                <a:latin typeface="Arial" panose="020B0604020202020204" pitchFamily="34" charset="0"/>
              </a:rPr>
              <a:t>ISL has specific signs for numbers 0-9 and combinations for larger numbers. </a:t>
            </a:r>
            <a:endParaRPr lang="en-US" sz="1500" dirty="0" smtClean="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15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1637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90550"/>
            <a:ext cx="7772400" cy="461665"/>
          </a:xfrm>
        </p:spPr>
        <p:txBody>
          <a:bodyPr/>
          <a:lstStyle/>
          <a:p>
            <a:r>
              <a:rPr lang="en-IN" dirty="0" smtClean="0"/>
              <a:t>Some facts about sign language</a:t>
            </a:r>
            <a:endParaRPr lang="en-IN" dirty="0"/>
          </a:p>
        </p:txBody>
      </p:sp>
      <p:sp>
        <p:nvSpPr>
          <p:cNvPr id="3" name="Subtitle 2"/>
          <p:cNvSpPr>
            <a:spLocks noGrp="1"/>
          </p:cNvSpPr>
          <p:nvPr>
            <p:ph type="subTitle" idx="4"/>
          </p:nvPr>
        </p:nvSpPr>
        <p:spPr>
          <a:xfrm>
            <a:off x="307975" y="1428750"/>
            <a:ext cx="8683625" cy="4185761"/>
          </a:xfrm>
        </p:spPr>
        <p:txBody>
          <a:bodyPr/>
          <a:lstStyle/>
          <a:p>
            <a:pPr marL="285750" indent="-285750">
              <a:buFont typeface="Arial" panose="020B0604020202020204" pitchFamily="34" charset="0"/>
              <a:buChar char="•"/>
            </a:pPr>
            <a:r>
              <a:rPr lang="en-IN" sz="1600" b="1" dirty="0" smtClean="0"/>
              <a:t>Diversity</a:t>
            </a:r>
            <a:r>
              <a:rPr lang="en-IN" sz="1600" dirty="0" smtClean="0"/>
              <a:t>: There </a:t>
            </a:r>
            <a:r>
              <a:rPr lang="en-IN" sz="1600" dirty="0"/>
              <a:t>are many different sign languages globally, each with unique signs and grammar, such as American Sign Language (ASL), British Sign Language (BSL), and Indian Sign Language (ISL</a:t>
            </a:r>
            <a:r>
              <a:rPr lang="en-IN" sz="1600" dirty="0" smtClean="0"/>
              <a:t>).</a:t>
            </a:r>
          </a:p>
          <a:p>
            <a:pPr marL="285750" indent="-285750">
              <a:buFont typeface="Arial" panose="020B0604020202020204" pitchFamily="34" charset="0"/>
              <a:buChar char="•"/>
            </a:pPr>
            <a:endParaRPr lang="en-IN" sz="1600" b="1" dirty="0" smtClean="0"/>
          </a:p>
          <a:p>
            <a:pPr marL="285750" indent="-285750">
              <a:buFont typeface="Arial" panose="020B0604020202020204" pitchFamily="34" charset="0"/>
              <a:buChar char="•"/>
            </a:pPr>
            <a:r>
              <a:rPr lang="en-IN" sz="1600" b="1" dirty="0" smtClean="0"/>
              <a:t>Recognition </a:t>
            </a:r>
            <a:r>
              <a:rPr lang="en-IN" sz="1600" b="1" dirty="0"/>
              <a:t>and </a:t>
            </a:r>
            <a:r>
              <a:rPr lang="en-IN" sz="1600" b="1" dirty="0" smtClean="0"/>
              <a:t>Rights</a:t>
            </a:r>
            <a:r>
              <a:rPr lang="en-IN" sz="1600" dirty="0" smtClean="0"/>
              <a:t>: Many </a:t>
            </a:r>
            <a:r>
              <a:rPr lang="en-IN" sz="1600" dirty="0"/>
              <a:t>countries now officially recognize sign languages and have policies to support their use in education and public life</a:t>
            </a:r>
            <a:r>
              <a:rPr lang="en-IN" sz="1600" dirty="0" smtClean="0"/>
              <a:t>. For example: ASL and BSL are recognized in their respective countries.</a:t>
            </a:r>
          </a:p>
          <a:p>
            <a:pPr marL="285750" indent="-285750">
              <a:buFont typeface="Arial" panose="020B0604020202020204" pitchFamily="34" charset="0"/>
              <a:buChar char="•"/>
            </a:pPr>
            <a:endParaRPr lang="en-IN" sz="1600" dirty="0" smtClean="0"/>
          </a:p>
          <a:p>
            <a:pPr marL="285750" indent="-285750">
              <a:buFont typeface="Arial" panose="020B0604020202020204" pitchFamily="34" charset="0"/>
              <a:buChar char="•"/>
            </a:pPr>
            <a:r>
              <a:rPr lang="en-IN" sz="1600" b="1" dirty="0" smtClean="0"/>
              <a:t>ISLRTC</a:t>
            </a:r>
            <a:r>
              <a:rPr lang="en-IN" sz="1600" dirty="0" smtClean="0"/>
              <a:t>: The </a:t>
            </a:r>
            <a:r>
              <a:rPr lang="en-IN" sz="1600" dirty="0"/>
              <a:t>Indian Sign Language Research and Training Centre (ISLRTC) was established to promote the development and standardization of ISL.</a:t>
            </a:r>
          </a:p>
          <a:p>
            <a:pPr marL="285750" indent="-285750">
              <a:buFont typeface="Arial" panose="020B0604020202020204" pitchFamily="34" charset="0"/>
              <a:buChar char="•"/>
            </a:pPr>
            <a:endParaRPr lang="en-IN" sz="1600" dirty="0" smtClean="0"/>
          </a:p>
          <a:p>
            <a:pPr marL="285750" indent="-285750">
              <a:buFont typeface="Arial" panose="020B0604020202020204" pitchFamily="34" charset="0"/>
              <a:buChar char="•"/>
            </a:pPr>
            <a:r>
              <a:rPr lang="en-IN" sz="1600" b="1" dirty="0" smtClean="0"/>
              <a:t>Media and Technology</a:t>
            </a:r>
            <a:r>
              <a:rPr lang="en-IN" sz="1600" dirty="0" smtClean="0"/>
              <a:t>: ISL </a:t>
            </a:r>
            <a:r>
              <a:rPr lang="en-IN" sz="1600" dirty="0"/>
              <a:t>is being promoted through various media, including television programs with sign language interpretation, and digital platforms offering ISL resources</a:t>
            </a:r>
            <a:r>
              <a:rPr lang="en-IN" sz="1600" dirty="0" smtClean="0"/>
              <a:t>. More recently in the T20 World Cup 2024, you can watch the matches in ISL also.</a:t>
            </a:r>
            <a:endParaRPr lang="en-IN" sz="1600" dirty="0"/>
          </a:p>
          <a:p>
            <a:pPr marL="285750" indent="-285750">
              <a:buFont typeface="Arial" panose="020B0604020202020204" pitchFamily="34" charset="0"/>
              <a:buChar char="•"/>
            </a:pPr>
            <a:endParaRPr lang="en-IN" sz="1600" dirty="0" smtClean="0"/>
          </a:p>
          <a:p>
            <a:pPr marL="285750" indent="-285750">
              <a:buFont typeface="Arial" panose="020B0604020202020204" pitchFamily="34" charset="0"/>
              <a:buChar char="•"/>
            </a:pPr>
            <a:endParaRPr lang="en-IN" sz="1600" dirty="0"/>
          </a:p>
          <a:p>
            <a:endParaRPr lang="en-IN" sz="1600" dirty="0"/>
          </a:p>
        </p:txBody>
      </p:sp>
      <p:sp>
        <p:nvSpPr>
          <p:cNvPr id="4" name="AutoShape 4" descr="International Day of Sign Languages: 7 essential signs to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562957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1581150"/>
            <a:ext cx="3300095" cy="2259593"/>
          </a:xfrm>
          <a:prstGeom prst="rect">
            <a:avLst/>
          </a:prstGeom>
        </p:spPr>
        <p:txBody>
          <a:bodyPr vert="horz" wrap="square" lIns="0" tIns="27940" rIns="0" bIns="0" rtlCol="0">
            <a:spAutoFit/>
          </a:bodyPr>
          <a:lstStyle/>
          <a:p>
            <a:pPr marL="12700" marR="5080">
              <a:lnSpc>
                <a:spcPts val="2850"/>
              </a:lnSpc>
              <a:spcBef>
                <a:spcPts val="220"/>
              </a:spcBef>
            </a:pPr>
            <a:r>
              <a:rPr sz="2400" b="1" spc="225" dirty="0">
                <a:solidFill>
                  <a:srgbClr val="1A1A1A"/>
                </a:solidFill>
                <a:latin typeface="Trebuchet MS"/>
                <a:cs typeface="Trebuchet MS"/>
              </a:rPr>
              <a:t>We</a:t>
            </a:r>
            <a:r>
              <a:rPr sz="2400" b="1" spc="-135" dirty="0">
                <a:solidFill>
                  <a:srgbClr val="1A1A1A"/>
                </a:solidFill>
                <a:latin typeface="Trebuchet MS"/>
                <a:cs typeface="Trebuchet MS"/>
              </a:rPr>
              <a:t> </a:t>
            </a:r>
            <a:r>
              <a:rPr lang="en-IN" sz="2400" b="1" spc="-135" dirty="0" smtClean="0">
                <a:solidFill>
                  <a:srgbClr val="1A1A1A"/>
                </a:solidFill>
                <a:latin typeface="Trebuchet MS"/>
                <a:cs typeface="Trebuchet MS"/>
              </a:rPr>
              <a:t>have </a:t>
            </a:r>
            <a:r>
              <a:rPr sz="2400" b="1" spc="65" dirty="0" smtClean="0">
                <a:solidFill>
                  <a:srgbClr val="1A1A1A"/>
                </a:solidFill>
                <a:latin typeface="Trebuchet MS"/>
                <a:cs typeface="Trebuchet MS"/>
              </a:rPr>
              <a:t>implemented</a:t>
            </a:r>
            <a:r>
              <a:rPr sz="2400" b="1" spc="-135" dirty="0" smtClean="0">
                <a:solidFill>
                  <a:srgbClr val="1A1A1A"/>
                </a:solidFill>
                <a:latin typeface="Trebuchet MS"/>
                <a:cs typeface="Trebuchet MS"/>
              </a:rPr>
              <a:t> </a:t>
            </a:r>
            <a:r>
              <a:rPr lang="en-IN" sz="2400" b="1" spc="-25" dirty="0" smtClean="0">
                <a:solidFill>
                  <a:srgbClr val="1A1A1A"/>
                </a:solidFill>
                <a:latin typeface="Trebuchet MS"/>
                <a:cs typeface="Trebuchet MS"/>
              </a:rPr>
              <a:t>in total 62 signs representing Indian states and their capitals </a:t>
            </a:r>
            <a:r>
              <a:rPr sz="2400" b="1" spc="-35" dirty="0" smtClean="0">
                <a:solidFill>
                  <a:srgbClr val="1A1A1A"/>
                </a:solidFill>
                <a:latin typeface="Trebuchet MS"/>
                <a:cs typeface="Trebuchet MS"/>
              </a:rPr>
              <a:t>of </a:t>
            </a:r>
            <a:r>
              <a:rPr lang="en-US" sz="2400" b="1" spc="135" dirty="0">
                <a:solidFill>
                  <a:srgbClr val="1A1A1A"/>
                </a:solidFill>
                <a:latin typeface="Trebuchet MS"/>
                <a:cs typeface="Trebuchet MS"/>
              </a:rPr>
              <a:t>I</a:t>
            </a:r>
            <a:r>
              <a:rPr sz="2400" b="1" spc="135" dirty="0">
                <a:solidFill>
                  <a:srgbClr val="1A1A1A"/>
                </a:solidFill>
                <a:latin typeface="Trebuchet MS"/>
                <a:cs typeface="Trebuchet MS"/>
              </a:rPr>
              <a:t>SL</a:t>
            </a:r>
            <a:r>
              <a:rPr sz="2400" b="1" spc="-135" dirty="0">
                <a:solidFill>
                  <a:srgbClr val="1A1A1A"/>
                </a:solidFill>
                <a:latin typeface="Trebuchet MS"/>
                <a:cs typeface="Trebuchet MS"/>
              </a:rPr>
              <a:t> </a:t>
            </a:r>
            <a:r>
              <a:rPr sz="2400" b="1" spc="-35" dirty="0">
                <a:solidFill>
                  <a:srgbClr val="1A1A1A"/>
                </a:solidFill>
                <a:latin typeface="Trebuchet MS"/>
                <a:cs typeface="Trebuchet MS"/>
              </a:rPr>
              <a:t>in</a:t>
            </a:r>
            <a:r>
              <a:rPr sz="2400" b="1" spc="-135" dirty="0">
                <a:solidFill>
                  <a:srgbClr val="1A1A1A"/>
                </a:solidFill>
                <a:latin typeface="Trebuchet MS"/>
                <a:cs typeface="Trebuchet MS"/>
              </a:rPr>
              <a:t> </a:t>
            </a:r>
            <a:r>
              <a:rPr sz="2400" b="1" dirty="0">
                <a:solidFill>
                  <a:srgbClr val="1A1A1A"/>
                </a:solidFill>
                <a:latin typeface="Trebuchet MS"/>
                <a:cs typeface="Trebuchet MS"/>
              </a:rPr>
              <a:t>our</a:t>
            </a:r>
            <a:r>
              <a:rPr sz="2400" b="1" spc="-135" dirty="0">
                <a:solidFill>
                  <a:srgbClr val="1A1A1A"/>
                </a:solidFill>
                <a:latin typeface="Trebuchet MS"/>
                <a:cs typeface="Trebuchet MS"/>
              </a:rPr>
              <a:t> </a:t>
            </a:r>
            <a:r>
              <a:rPr sz="2400" b="1" spc="-10" dirty="0">
                <a:solidFill>
                  <a:srgbClr val="1A1A1A"/>
                </a:solidFill>
                <a:latin typeface="Trebuchet MS"/>
                <a:cs typeface="Trebuchet MS"/>
              </a:rPr>
              <a:t>project.</a:t>
            </a:r>
            <a:endParaRPr sz="2400" dirty="0">
              <a:latin typeface="Trebuchet MS"/>
              <a:cs typeface="Trebuchet M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715824">
            <a:off x="4387624" y="944563"/>
            <a:ext cx="2424781" cy="18595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80349">
            <a:off x="6514469" y="1008492"/>
            <a:ext cx="2278195" cy="152301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43601">
            <a:off x="5658608" y="2320802"/>
            <a:ext cx="2201918" cy="17335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1245</TotalTime>
  <Words>1730</Words>
  <Application>Microsoft Office PowerPoint</Application>
  <PresentationFormat>On-screen Show (16:9)</PresentationFormat>
  <Paragraphs>208</Paragraphs>
  <Slides>33</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MS PGothic</vt:lpstr>
      <vt:lpstr>-apple-system</vt:lpstr>
      <vt:lpstr>Arial</vt:lpstr>
      <vt:lpstr>Calibri</vt:lpstr>
      <vt:lpstr>Consolas</vt:lpstr>
      <vt:lpstr>Microsoft Sans Serif</vt:lpstr>
      <vt:lpstr>Tahoma</vt:lpstr>
      <vt:lpstr>Times New Roman</vt:lpstr>
      <vt:lpstr>Trebuchet MS</vt:lpstr>
      <vt:lpstr>Wingdings</vt:lpstr>
      <vt:lpstr>Office Theme</vt:lpstr>
      <vt:lpstr>PowerPoint Presentation</vt:lpstr>
      <vt:lpstr>PowerPoint Presentation</vt:lpstr>
      <vt:lpstr>Abstract</vt:lpstr>
      <vt:lpstr>Introduction to Sign Language</vt:lpstr>
      <vt:lpstr>What is Sign Language?</vt:lpstr>
      <vt:lpstr>Sign language is a visual language and consists of 3 major components:</vt:lpstr>
      <vt:lpstr>Overview of Indian Sign Language (ISL)</vt:lpstr>
      <vt:lpstr>Some facts about sign language</vt:lpstr>
      <vt:lpstr>PowerPoint Presentation</vt:lpstr>
      <vt:lpstr>Methodology / Implementation</vt:lpstr>
      <vt:lpstr>Solution Overview</vt:lpstr>
      <vt:lpstr>Requirements</vt:lpstr>
      <vt:lpstr>Design</vt:lpstr>
      <vt:lpstr>Implementation</vt:lpstr>
      <vt:lpstr>How we generated data set and did Data Preprocessing ?</vt:lpstr>
      <vt:lpstr>PowerPoint Presentation</vt:lpstr>
      <vt:lpstr>Image Post Gaussian Blur</vt:lpstr>
      <vt:lpstr>Loopholes in the previous method and its correction</vt:lpstr>
      <vt:lpstr>PowerPoint Presentation</vt:lpstr>
      <vt:lpstr>Why we Created our own Dataset ?</vt:lpstr>
      <vt:lpstr>PowerPoint Presentation</vt:lpstr>
      <vt:lpstr>Using LSTM for Sign Language Detection </vt:lpstr>
      <vt:lpstr>PowerPoint Presentation</vt:lpstr>
      <vt:lpstr>Why LSTM for Sign language detection?</vt:lpstr>
      <vt:lpstr>PowerPoint Presentation</vt:lpstr>
      <vt:lpstr>LSTM Model for Sign Language Detection</vt:lpstr>
      <vt:lpstr>Training</vt:lpstr>
      <vt:lpstr>Inference</vt:lpstr>
      <vt:lpstr>Challenges Faced</vt:lpstr>
      <vt:lpstr>Limitations of our model</vt:lpstr>
      <vt:lpstr>Conclusion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 KUMAR</dc:creator>
  <cp:lastModifiedBy>Microsoft account</cp:lastModifiedBy>
  <cp:revision>56</cp:revision>
  <dcterms:created xsi:type="dcterms:W3CDTF">2024-05-17T04:25:32Z</dcterms:created>
  <dcterms:modified xsi:type="dcterms:W3CDTF">2024-06-30T10:06:43Z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